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2"/>
  </p:notesMasterIdLst>
  <p:handoutMasterIdLst>
    <p:handoutMasterId r:id="rId23"/>
  </p:handoutMasterIdLst>
  <p:sldIdLst>
    <p:sldId id="256" r:id="rId2"/>
    <p:sldId id="1559" r:id="rId3"/>
    <p:sldId id="1566" r:id="rId4"/>
    <p:sldId id="1565" r:id="rId5"/>
    <p:sldId id="1558" r:id="rId6"/>
    <p:sldId id="1567" r:id="rId7"/>
    <p:sldId id="1562" r:id="rId8"/>
    <p:sldId id="1568" r:id="rId9"/>
    <p:sldId id="1569" r:id="rId10"/>
    <p:sldId id="1570" r:id="rId11"/>
    <p:sldId id="1552" r:id="rId12"/>
    <p:sldId id="1553" r:id="rId13"/>
    <p:sldId id="1555" r:id="rId14"/>
    <p:sldId id="1585" r:id="rId15"/>
    <p:sldId id="1587" r:id="rId16"/>
    <p:sldId id="1588" r:id="rId17"/>
    <p:sldId id="1589" r:id="rId18"/>
    <p:sldId id="1590" r:id="rId19"/>
    <p:sldId id="1591" r:id="rId20"/>
    <p:sldId id="1563" r:id="rId21"/>
  </p:sldIdLst>
  <p:sldSz cx="12192000" cy="6858000"/>
  <p:notesSz cx="7104063" cy="102346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enter28" initials="c" lastIdx="2" clrIdx="0">
    <p:extLst>
      <p:ext uri="{19B8F6BF-5375-455C-9EA6-DF929625EA0E}">
        <p15:presenceInfo xmlns:p15="http://schemas.microsoft.com/office/powerpoint/2012/main" userId="center28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66FF"/>
    <a:srgbClr val="FFFA00"/>
    <a:srgbClr val="FFFF99"/>
    <a:srgbClr val="FF0000"/>
    <a:srgbClr val="FF00FF"/>
    <a:srgbClr val="FF99FF"/>
    <a:srgbClr val="FFCCCC"/>
    <a:srgbClr val="FFFFCC"/>
    <a:srgbClr val="EDFF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中等深淺樣式 1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30" autoAdjust="0"/>
    <p:restoredTop sz="62061" autoAdjust="0"/>
  </p:normalViewPr>
  <p:slideViewPr>
    <p:cSldViewPr snapToGrid="0">
      <p:cViewPr varScale="1">
        <p:scale>
          <a:sx n="89" d="100"/>
          <a:sy n="89" d="100"/>
        </p:scale>
        <p:origin x="60" y="1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3588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78206" cy="513283"/>
          </a:xfrm>
          <a:prstGeom prst="rect">
            <a:avLst/>
          </a:prstGeom>
        </p:spPr>
        <p:txBody>
          <a:bodyPr vert="horz" lIns="94663" tIns="47332" rIns="94663" bIns="47332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024203" y="1"/>
            <a:ext cx="3078206" cy="513283"/>
          </a:xfrm>
          <a:prstGeom prst="rect">
            <a:avLst/>
          </a:prstGeom>
        </p:spPr>
        <p:txBody>
          <a:bodyPr vert="horz" lIns="94663" tIns="47332" rIns="94663" bIns="47332" rtlCol="0"/>
          <a:lstStyle>
            <a:lvl1pPr algn="r">
              <a:defRPr sz="1200"/>
            </a:lvl1pPr>
          </a:lstStyle>
          <a:p>
            <a:fld id="{6605A639-0003-4BB5-844E-3BB53C190339}" type="datetimeFigureOut">
              <a:rPr lang="zh-TW" altLang="en-US" smtClean="0"/>
              <a:t>2024/5/8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3" y="9721330"/>
            <a:ext cx="3078206" cy="513283"/>
          </a:xfrm>
          <a:prstGeom prst="rect">
            <a:avLst/>
          </a:prstGeom>
        </p:spPr>
        <p:txBody>
          <a:bodyPr vert="horz" lIns="94663" tIns="47332" rIns="94663" bIns="47332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024203" y="9721330"/>
            <a:ext cx="3078206" cy="513283"/>
          </a:xfrm>
          <a:prstGeom prst="rect">
            <a:avLst/>
          </a:prstGeom>
        </p:spPr>
        <p:txBody>
          <a:bodyPr vert="horz" lIns="94663" tIns="47332" rIns="94663" bIns="47332" rtlCol="0" anchor="b"/>
          <a:lstStyle>
            <a:lvl1pPr algn="r">
              <a:defRPr sz="1200"/>
            </a:lvl1pPr>
          </a:lstStyle>
          <a:p>
            <a:fld id="{9642CC1B-E1DE-41E6-9F83-42EC4DB6E9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47426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3078427" cy="513508"/>
          </a:xfrm>
          <a:prstGeom prst="rect">
            <a:avLst/>
          </a:prstGeom>
        </p:spPr>
        <p:txBody>
          <a:bodyPr vert="horz" lIns="94663" tIns="47332" rIns="94663" bIns="47332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3995" y="1"/>
            <a:ext cx="3078427" cy="513508"/>
          </a:xfrm>
          <a:prstGeom prst="rect">
            <a:avLst/>
          </a:prstGeom>
        </p:spPr>
        <p:txBody>
          <a:bodyPr vert="horz" lIns="94663" tIns="47332" rIns="94663" bIns="47332" rtlCol="0"/>
          <a:lstStyle>
            <a:lvl1pPr algn="r">
              <a:defRPr sz="1200"/>
            </a:lvl1pPr>
          </a:lstStyle>
          <a:p>
            <a:fld id="{DADB1FFA-6612-413B-9111-8E6F2A91E3B9}" type="datetimeFigureOut">
              <a:rPr lang="zh-TW" altLang="en-US" smtClean="0"/>
              <a:t>2024/5/8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5213" cy="3455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63" tIns="47332" rIns="94663" bIns="47332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10407" y="4925409"/>
            <a:ext cx="5683250" cy="4029879"/>
          </a:xfrm>
          <a:prstGeom prst="rect">
            <a:avLst/>
          </a:prstGeom>
        </p:spPr>
        <p:txBody>
          <a:bodyPr vert="horz" lIns="94663" tIns="47332" rIns="94663" bIns="47332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4" y="9721107"/>
            <a:ext cx="3078427" cy="513506"/>
          </a:xfrm>
          <a:prstGeom prst="rect">
            <a:avLst/>
          </a:prstGeom>
        </p:spPr>
        <p:txBody>
          <a:bodyPr vert="horz" lIns="94663" tIns="47332" rIns="94663" bIns="47332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3995" y="9721107"/>
            <a:ext cx="3078427" cy="513506"/>
          </a:xfrm>
          <a:prstGeom prst="rect">
            <a:avLst/>
          </a:prstGeom>
        </p:spPr>
        <p:txBody>
          <a:bodyPr vert="horz" lIns="94663" tIns="47332" rIns="94663" bIns="47332" rtlCol="0" anchor="b"/>
          <a:lstStyle>
            <a:lvl1pPr algn="r">
              <a:defRPr sz="1200"/>
            </a:lvl1pPr>
          </a:lstStyle>
          <a:p>
            <a:fld id="{9CC0929B-DF80-4AF1-978D-951601235A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916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投影片編號版面配置區 4">
            <a:extLst>
              <a:ext uri="{FF2B5EF4-FFF2-40B4-BE49-F238E27FC236}">
                <a16:creationId xmlns:a16="http://schemas.microsoft.com/office/drawing/2014/main" id="{AE26F44E-FCF7-43AD-B44B-31CD30127863}"/>
              </a:ext>
            </a:extLst>
          </p:cNvPr>
          <p:cNvSpPr txBox="1">
            <a:spLocks/>
          </p:cNvSpPr>
          <p:nvPr userDrawn="1"/>
        </p:nvSpPr>
        <p:spPr>
          <a:xfrm>
            <a:off x="938464" y="6211974"/>
            <a:ext cx="477253" cy="357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B6808E-AF60-4C43-9D73-983BC3D564AB}" type="slidenum">
              <a:rPr lang="zh-TW" altLang="en-US" sz="1200" smtClean="0"/>
              <a:pPr/>
              <a:t>‹#›</a:t>
            </a:fld>
            <a:endParaRPr lang="zh-TW" altLang="en-US" sz="1200" dirty="0"/>
          </a:p>
        </p:txBody>
      </p:sp>
      <p:sp>
        <p:nvSpPr>
          <p:cNvPr id="3" name="內容版面配置區 7">
            <a:extLst>
              <a:ext uri="{FF2B5EF4-FFF2-40B4-BE49-F238E27FC236}">
                <a16:creationId xmlns:a16="http://schemas.microsoft.com/office/drawing/2014/main" id="{73724DD9-2061-44ED-B2C5-09EF5FA7BE4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39133" y="1560012"/>
            <a:ext cx="3814763" cy="745791"/>
          </a:xfrm>
          <a:prstGeom prst="rect">
            <a:avLst/>
          </a:prstGeom>
        </p:spPr>
        <p:txBody>
          <a:bodyPr/>
          <a:lstStyle>
            <a:lvl1pPr marL="0" indent="0" algn="l">
              <a:buClr>
                <a:srgbClr val="202F3D">
                  <a:lumMod val="75000"/>
                </a:srgbClr>
              </a:buClr>
              <a:buFontTx/>
              <a:buNone/>
              <a:defRPr sz="480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457189" indent="0">
              <a:buFontTx/>
              <a:buNone/>
              <a:defRPr sz="4800"/>
            </a:lvl2pPr>
            <a:lvl3pPr marL="914377" indent="0">
              <a:buFontTx/>
              <a:buNone/>
              <a:defRPr sz="4800"/>
            </a:lvl3pPr>
            <a:lvl4pPr marL="1371566" indent="0">
              <a:buFontTx/>
              <a:buNone/>
              <a:defRPr sz="4800"/>
            </a:lvl4pPr>
            <a:lvl5pPr marL="1828754" indent="0">
              <a:buFontTx/>
              <a:buNone/>
              <a:defRPr sz="4800"/>
            </a:lvl5pPr>
          </a:lstStyle>
          <a:p>
            <a:pPr algn="l">
              <a:buClr>
                <a:srgbClr val="202F3D">
                  <a:lumMod val="75000"/>
                </a:srgbClr>
              </a:buClr>
            </a:pPr>
            <a:r>
              <a:rPr lang="zh-TW" altLang="en-US" sz="48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+mn-ea"/>
              </a:rPr>
              <a:t>設</a:t>
            </a:r>
            <a:r>
              <a:rPr lang="en-US" altLang="zh-TW" sz="48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+mn-ea"/>
              </a:rPr>
              <a:t>.</a:t>
            </a:r>
            <a:r>
              <a:rPr lang="zh-TW" altLang="en-US" sz="48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+mn-ea"/>
              </a:rPr>
              <a:t>計</a:t>
            </a:r>
            <a:r>
              <a:rPr lang="en-US" altLang="zh-TW" sz="48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+mn-ea"/>
              </a:rPr>
              <a:t>.</a:t>
            </a:r>
            <a:r>
              <a:rPr lang="zh-TW" altLang="en-US" sz="48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+mn-ea"/>
              </a:rPr>
              <a:t>理</a:t>
            </a:r>
            <a:r>
              <a:rPr lang="en-US" altLang="zh-TW" sz="48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+mn-ea"/>
              </a:rPr>
              <a:t>.</a:t>
            </a:r>
            <a:r>
              <a:rPr lang="zh-TW" altLang="en-US" sz="48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+mn-ea"/>
              </a:rPr>
              <a:t>念</a:t>
            </a:r>
            <a:endParaRPr lang="en-US" altLang="zh-TW" sz="4800" b="1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+mn-ea"/>
            </a:endParaRPr>
          </a:p>
        </p:txBody>
      </p:sp>
      <p:sp>
        <p:nvSpPr>
          <p:cNvPr id="4" name="內容版面配置區 9">
            <a:extLst>
              <a:ext uri="{FF2B5EF4-FFF2-40B4-BE49-F238E27FC236}">
                <a16:creationId xmlns:a16="http://schemas.microsoft.com/office/drawing/2014/main" id="{4125FBAA-A275-4FA6-8C12-9C893A12A6D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27853" y="2999624"/>
            <a:ext cx="4729163" cy="1552575"/>
          </a:xfrm>
          <a:prstGeom prst="rect">
            <a:avLst/>
          </a:prstGeom>
        </p:spPr>
        <p:txBody>
          <a:bodyPr/>
          <a:lstStyle>
            <a:lvl1pPr marL="0" indent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457189" indent="0">
              <a:buFontTx/>
              <a:buNone/>
              <a:defRPr sz="2200"/>
            </a:lvl2pPr>
            <a:lvl3pPr marL="914377" indent="0">
              <a:buFontTx/>
              <a:buNone/>
              <a:defRPr sz="2200"/>
            </a:lvl3pPr>
            <a:lvl4pPr marL="1371566" indent="0">
              <a:buFontTx/>
              <a:buNone/>
              <a:defRPr sz="2200"/>
            </a:lvl4pPr>
            <a:lvl5pPr marL="1828754" indent="0">
              <a:buFontTx/>
              <a:buNone/>
              <a:defRPr sz="2200"/>
            </a:lvl5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TW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以中央大學校內象徵物與氣息</a:t>
            </a:r>
            <a:endParaRPr lang="en-US" altLang="zh-TW" sz="22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TW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製作充滿理想、活潑氛圍感的設計</a:t>
            </a:r>
            <a:endParaRPr lang="en-US" altLang="zh-TW" sz="22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en-US" altLang="zh-TW" sz="22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TW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PPT</a:t>
            </a:r>
            <a:r>
              <a:rPr lang="zh-TW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內圖表、文字、圖片</a:t>
            </a:r>
            <a:endParaRPr lang="en-US" altLang="zh-TW" sz="22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TW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皆可自行修正應用</a:t>
            </a:r>
            <a:endParaRPr lang="en-US" altLang="zh-TW" sz="22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lvl="4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34732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只有標題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投影片編號版面配置區 4">
            <a:extLst>
              <a:ext uri="{FF2B5EF4-FFF2-40B4-BE49-F238E27FC236}">
                <a16:creationId xmlns:a16="http://schemas.microsoft.com/office/drawing/2014/main" id="{E5BFC943-4403-4FFB-9C2F-1390EC5ED02B}"/>
              </a:ext>
            </a:extLst>
          </p:cNvPr>
          <p:cNvSpPr txBox="1">
            <a:spLocks/>
          </p:cNvSpPr>
          <p:nvPr userDrawn="1"/>
        </p:nvSpPr>
        <p:spPr>
          <a:xfrm>
            <a:off x="2779296" y="6125997"/>
            <a:ext cx="477253" cy="357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B6808E-AF60-4C43-9D73-983BC3D564AB}" type="slidenum">
              <a:rPr lang="zh-TW" altLang="en-US" sz="1200" smtClean="0"/>
              <a:pPr/>
              <a:t>‹#›</a:t>
            </a:fld>
            <a:endParaRPr lang="zh-TW" altLang="en-US" sz="1200" dirty="0"/>
          </a:p>
        </p:txBody>
      </p:sp>
      <p:sp>
        <p:nvSpPr>
          <p:cNvPr id="30" name="內容版面配置區 29">
            <a:extLst>
              <a:ext uri="{FF2B5EF4-FFF2-40B4-BE49-F238E27FC236}">
                <a16:creationId xmlns:a16="http://schemas.microsoft.com/office/drawing/2014/main" id="{55FDFB8C-1B1A-4E73-8B29-0D4EDC2DB5E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34947" y="553371"/>
            <a:ext cx="5733508" cy="481346"/>
          </a:xfrm>
          <a:prstGeom prst="rect">
            <a:avLst/>
          </a:prstGeom>
        </p:spPr>
        <p:txBody>
          <a:bodyPr/>
          <a:lstStyle>
            <a:lvl1pPr marL="0" indent="0" algn="l">
              <a:buClr>
                <a:srgbClr val="202F3D">
                  <a:lumMod val="75000"/>
                </a:srgbClr>
              </a:buClr>
              <a:buFontTx/>
              <a:buNone/>
              <a:defRPr sz="3200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457189" indent="0">
              <a:buFontTx/>
              <a:buNone/>
              <a:defRPr sz="3200"/>
            </a:lvl2pPr>
            <a:lvl3pPr marL="914377" indent="0">
              <a:buFontTx/>
              <a:buNone/>
              <a:defRPr sz="3200"/>
            </a:lvl3pPr>
            <a:lvl4pPr marL="1371566" indent="0">
              <a:buFontTx/>
              <a:buNone/>
              <a:defRPr sz="3200"/>
            </a:lvl4pPr>
            <a:lvl5pPr marL="1828754" indent="0">
              <a:buFontTx/>
              <a:buNone/>
              <a:defRPr sz="3200"/>
            </a:lvl5pPr>
          </a:lstStyle>
          <a:p>
            <a:pPr algn="l">
              <a:buClr>
                <a:srgbClr val="202F3D">
                  <a:lumMod val="75000"/>
                </a:srgbClr>
              </a:buClr>
            </a:pPr>
            <a:r>
              <a:rPr lang="zh-TW" altLang="en-US" sz="3200" b="1" dirty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+mn-ea"/>
              </a:rPr>
              <a:t>學生就業力強 職場表現獲肯定</a:t>
            </a:r>
            <a:endParaRPr lang="en-US" altLang="zh-TW" sz="3200" b="1" dirty="0">
              <a:solidFill>
                <a:schemeClr val="bg1">
                  <a:lumMod val="95000"/>
                </a:schemeClr>
              </a:solidFill>
              <a:latin typeface="微軟正黑體" panose="020B0604030504040204" pitchFamily="34" charset="-120"/>
              <a:ea typeface="+mn-ea"/>
            </a:endParaRPr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A400EF4E-2D16-4218-B319-7C9763FC5F6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0304" y="1982703"/>
            <a:ext cx="8746939" cy="3974344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lnSpc>
                <a:spcPct val="150000"/>
              </a:lnSpc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lnSpc>
                <a:spcPct val="150000"/>
              </a:lnSpc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lnSpc>
                <a:spcPct val="150000"/>
              </a:lnSpc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lnSpc>
                <a:spcPct val="150000"/>
              </a:lnSpc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9F3A819-4FC6-4EE0-BA3E-E2E72E462B19}"/>
              </a:ext>
            </a:extLst>
          </p:cNvPr>
          <p:cNvSpPr/>
          <p:nvPr userDrawn="1"/>
        </p:nvSpPr>
        <p:spPr>
          <a:xfrm>
            <a:off x="1464471" y="6125996"/>
            <a:ext cx="1435893" cy="3572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/>
          </a:p>
        </p:txBody>
      </p:sp>
    </p:spTree>
    <p:extLst>
      <p:ext uri="{BB962C8B-B14F-4D97-AF65-F5344CB8AC3E}">
        <p14:creationId xmlns:p14="http://schemas.microsoft.com/office/powerpoint/2010/main" val="4264379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直排文字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內容版面配置區 8">
            <a:extLst>
              <a:ext uri="{FF2B5EF4-FFF2-40B4-BE49-F238E27FC236}">
                <a16:creationId xmlns:a16="http://schemas.microsoft.com/office/drawing/2014/main" id="{D3E747C3-B71A-4C8A-8180-0124239D0EA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01305" y="626148"/>
            <a:ext cx="5694697" cy="589045"/>
          </a:xfrm>
          <a:prstGeom prst="rect">
            <a:avLst/>
          </a:prstGeom>
        </p:spPr>
        <p:txBody>
          <a:bodyPr/>
          <a:lstStyle>
            <a:lvl1pPr marL="0" indent="0" algn="l">
              <a:buClr>
                <a:srgbClr val="202F3D">
                  <a:lumMod val="75000"/>
                </a:srgbClr>
              </a:buClr>
              <a:buFontTx/>
              <a:buNone/>
              <a:defRPr sz="3200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457189" indent="0">
              <a:buFontTx/>
              <a:buNone/>
              <a:defRPr sz="3200"/>
            </a:lvl2pPr>
            <a:lvl3pPr marL="914377" indent="0">
              <a:buFontTx/>
              <a:buNone/>
              <a:defRPr sz="3200"/>
            </a:lvl3pPr>
            <a:lvl4pPr marL="1371566" indent="0">
              <a:buFontTx/>
              <a:buNone/>
              <a:defRPr sz="3200"/>
            </a:lvl4pPr>
            <a:lvl5pPr marL="1828754" indent="0">
              <a:buFontTx/>
              <a:buNone/>
              <a:defRPr sz="3200"/>
            </a:lvl5pPr>
          </a:lstStyle>
          <a:p>
            <a:pPr algn="l">
              <a:buClr>
                <a:srgbClr val="202F3D">
                  <a:lumMod val="75000"/>
                </a:srgbClr>
              </a:buClr>
            </a:pPr>
            <a:r>
              <a:rPr lang="zh-TW" altLang="en-US" sz="3200" b="1" dirty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+mn-ea"/>
              </a:rPr>
              <a:t>資料多時備用</a:t>
            </a:r>
            <a:endParaRPr lang="en-US" altLang="zh-TW" sz="3200" b="1" dirty="0">
              <a:solidFill>
                <a:schemeClr val="bg1">
                  <a:lumMod val="95000"/>
                </a:schemeClr>
              </a:solidFill>
              <a:latin typeface="微軟正黑體" panose="020B0604030504040204" pitchFamily="34" charset="-120"/>
              <a:ea typeface="+mn-ea"/>
            </a:endParaRPr>
          </a:p>
        </p:txBody>
      </p:sp>
      <p:sp>
        <p:nvSpPr>
          <p:cNvPr id="4" name="投影片編號版面配置區 4">
            <a:extLst>
              <a:ext uri="{FF2B5EF4-FFF2-40B4-BE49-F238E27FC236}">
                <a16:creationId xmlns:a16="http://schemas.microsoft.com/office/drawing/2014/main" id="{F7F93C36-8835-4138-8F0F-AA412985EDA9}"/>
              </a:ext>
            </a:extLst>
          </p:cNvPr>
          <p:cNvSpPr txBox="1">
            <a:spLocks/>
          </p:cNvSpPr>
          <p:nvPr userDrawn="1"/>
        </p:nvSpPr>
        <p:spPr>
          <a:xfrm>
            <a:off x="2779296" y="6125997"/>
            <a:ext cx="477253" cy="357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B6808E-AF60-4C43-9D73-983BC3D564AB}" type="slidenum">
              <a:rPr lang="zh-TW" altLang="en-US" sz="1200" smtClean="0"/>
              <a:pPr/>
              <a:t>‹#›</a:t>
            </a:fld>
            <a:endParaRPr lang="zh-TW" altLang="en-US" sz="1200" dirty="0"/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5473E13E-880F-4053-844F-28DBF4961BC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0304" y="1982703"/>
            <a:ext cx="8746939" cy="3974344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lnSpc>
                <a:spcPct val="150000"/>
              </a:lnSpc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lnSpc>
                <a:spcPct val="150000"/>
              </a:lnSpc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lnSpc>
                <a:spcPct val="150000"/>
              </a:lnSpc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lnSpc>
                <a:spcPct val="150000"/>
              </a:lnSpc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3A9DDB8-23E4-4EA9-A2B3-487ED6423E43}"/>
              </a:ext>
            </a:extLst>
          </p:cNvPr>
          <p:cNvSpPr/>
          <p:nvPr userDrawn="1"/>
        </p:nvSpPr>
        <p:spPr>
          <a:xfrm>
            <a:off x="1464471" y="6125996"/>
            <a:ext cx="1435893" cy="3572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/>
          </a:p>
        </p:txBody>
      </p:sp>
    </p:spTree>
    <p:extLst>
      <p:ext uri="{BB962C8B-B14F-4D97-AF65-F5344CB8AC3E}">
        <p14:creationId xmlns:p14="http://schemas.microsoft.com/office/powerpoint/2010/main" val="3697756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及直排文字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內容版面配置區 8">
            <a:extLst>
              <a:ext uri="{FF2B5EF4-FFF2-40B4-BE49-F238E27FC236}">
                <a16:creationId xmlns:a16="http://schemas.microsoft.com/office/drawing/2014/main" id="{D3E747C3-B71A-4C8A-8180-0124239D0EA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01305" y="626148"/>
            <a:ext cx="5694697" cy="589045"/>
          </a:xfrm>
          <a:prstGeom prst="rect">
            <a:avLst/>
          </a:prstGeom>
        </p:spPr>
        <p:txBody>
          <a:bodyPr/>
          <a:lstStyle>
            <a:lvl1pPr marL="0" indent="0" algn="l">
              <a:buClr>
                <a:srgbClr val="202F3D">
                  <a:lumMod val="75000"/>
                </a:srgbClr>
              </a:buClr>
              <a:buFontTx/>
              <a:buNone/>
              <a:defRPr sz="3200"/>
            </a:lvl1pPr>
            <a:lvl2pPr marL="457189" indent="0">
              <a:buFontTx/>
              <a:buNone/>
              <a:defRPr sz="3200"/>
            </a:lvl2pPr>
            <a:lvl3pPr marL="914377" indent="0">
              <a:buFontTx/>
              <a:buNone/>
              <a:defRPr sz="3200"/>
            </a:lvl3pPr>
            <a:lvl4pPr marL="1371566" indent="0">
              <a:buFontTx/>
              <a:buNone/>
              <a:defRPr sz="3200"/>
            </a:lvl4pPr>
            <a:lvl5pPr marL="1828754" indent="0">
              <a:buFontTx/>
              <a:buNone/>
              <a:defRPr sz="3200"/>
            </a:lvl5pPr>
          </a:lstStyle>
          <a:p>
            <a:pPr algn="l">
              <a:buClr>
                <a:srgbClr val="202F3D">
                  <a:lumMod val="75000"/>
                </a:srgbClr>
              </a:buClr>
            </a:pPr>
            <a:r>
              <a:rPr lang="zh-TW" altLang="en-US" sz="3200" b="1" dirty="0">
                <a:latin typeface="微軟正黑體" panose="020B0604030504040204" pitchFamily="34" charset="-120"/>
                <a:ea typeface="+mn-ea"/>
              </a:rPr>
              <a:t>資料多時備用</a:t>
            </a:r>
            <a:endParaRPr lang="en-US" altLang="zh-TW" sz="3200" b="1" dirty="0">
              <a:latin typeface="微軟正黑體" panose="020B0604030504040204" pitchFamily="34" charset="-120"/>
              <a:ea typeface="+mn-ea"/>
            </a:endParaRPr>
          </a:p>
        </p:txBody>
      </p:sp>
      <p:sp>
        <p:nvSpPr>
          <p:cNvPr id="4" name="投影片編號版面配置區 4">
            <a:extLst>
              <a:ext uri="{FF2B5EF4-FFF2-40B4-BE49-F238E27FC236}">
                <a16:creationId xmlns:a16="http://schemas.microsoft.com/office/drawing/2014/main" id="{16B2AD96-B564-4C44-9E6F-50095FEB18E5}"/>
              </a:ext>
            </a:extLst>
          </p:cNvPr>
          <p:cNvSpPr txBox="1">
            <a:spLocks/>
          </p:cNvSpPr>
          <p:nvPr userDrawn="1"/>
        </p:nvSpPr>
        <p:spPr>
          <a:xfrm>
            <a:off x="2779296" y="6125997"/>
            <a:ext cx="477253" cy="357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B6808E-AF60-4C43-9D73-983BC3D564AB}" type="slidenum">
              <a:rPr lang="zh-TW" altLang="en-US" sz="1200" smtClean="0"/>
              <a:pPr/>
              <a:t>‹#›</a:t>
            </a:fld>
            <a:endParaRPr lang="zh-TW" altLang="en-US" sz="1200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49F2790-BF26-4691-9F89-A73C023B0243}"/>
              </a:ext>
            </a:extLst>
          </p:cNvPr>
          <p:cNvSpPr/>
          <p:nvPr userDrawn="1"/>
        </p:nvSpPr>
        <p:spPr>
          <a:xfrm>
            <a:off x="1464471" y="6125996"/>
            <a:ext cx="1435893" cy="3572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/>
          </a:p>
        </p:txBody>
      </p:sp>
    </p:spTree>
    <p:extLst>
      <p:ext uri="{BB962C8B-B14F-4D97-AF65-F5344CB8AC3E}">
        <p14:creationId xmlns:p14="http://schemas.microsoft.com/office/powerpoint/2010/main" val="1239999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直排標題及文字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8239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3350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4482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訂版面配置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6615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訂版面配置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83689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訂版面配置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3513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訂版面配置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3741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訂版面配置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7FB70A4-9F13-4F5C-988D-3AEC53BBA44F}"/>
              </a:ext>
            </a:extLst>
          </p:cNvPr>
          <p:cNvSpPr txBox="1">
            <a:spLocks/>
          </p:cNvSpPr>
          <p:nvPr userDrawn="1"/>
        </p:nvSpPr>
        <p:spPr>
          <a:xfrm>
            <a:off x="11381876" y="6416512"/>
            <a:ext cx="477253" cy="357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B6808E-AF60-4C43-9D73-983BC3D564AB}" type="slidenum">
              <a:rPr lang="zh-TW" altLang="en-US" sz="1200" smtClean="0">
                <a:solidFill>
                  <a:schemeClr val="bg1"/>
                </a:solidFill>
              </a:rPr>
              <a:pPr/>
              <a:t>‹#›</a:t>
            </a:fld>
            <a:endParaRPr lang="zh-TW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2320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訂版面配置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64154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訂版面配置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5522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訂版面配置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94551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05988CAA-66B1-4DAF-8D3F-C976A4374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83708C1D-4CB9-4789-8AE4-5155D3F0D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6CAE6D9-1603-4F7F-8D7A-74BDDD566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171ED-8A70-41BD-A3D6-12C0EBDE3C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9995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投影片編號版面配置區 4">
            <a:extLst>
              <a:ext uri="{FF2B5EF4-FFF2-40B4-BE49-F238E27FC236}">
                <a16:creationId xmlns:a16="http://schemas.microsoft.com/office/drawing/2014/main" id="{6758119C-0349-4FB2-B646-02AA63038CD2}"/>
              </a:ext>
            </a:extLst>
          </p:cNvPr>
          <p:cNvSpPr txBox="1">
            <a:spLocks/>
          </p:cNvSpPr>
          <p:nvPr userDrawn="1"/>
        </p:nvSpPr>
        <p:spPr>
          <a:xfrm>
            <a:off x="11381876" y="6416512"/>
            <a:ext cx="477253" cy="357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B6808E-AF60-4C43-9D73-983BC3D564AB}" type="slidenum">
              <a:rPr lang="zh-TW" altLang="en-US" sz="1200" smtClean="0">
                <a:solidFill>
                  <a:schemeClr val="bg1"/>
                </a:solidFill>
              </a:rPr>
              <a:pPr/>
              <a:t>‹#›</a:t>
            </a:fld>
            <a:endParaRPr lang="zh-TW" altLang="en-US" sz="1200" dirty="0">
              <a:solidFill>
                <a:schemeClr val="bg1"/>
              </a:solidFill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80A9C1F-25E9-4BDC-9C39-CEFD6C6F7C22}"/>
              </a:ext>
            </a:extLst>
          </p:cNvPr>
          <p:cNvSpPr txBox="1">
            <a:spLocks/>
          </p:cNvSpPr>
          <p:nvPr userDrawn="1"/>
        </p:nvSpPr>
        <p:spPr>
          <a:xfrm>
            <a:off x="397044" y="6368385"/>
            <a:ext cx="477253" cy="357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B6808E-AF60-4C43-9D73-983BC3D564AB}" type="slidenum">
              <a:rPr lang="zh-TW" altLang="en-US" sz="1200" smtClean="0">
                <a:solidFill>
                  <a:schemeClr val="bg1"/>
                </a:solidFill>
              </a:rPr>
              <a:pPr/>
              <a:t>‹#›</a:t>
            </a:fld>
            <a:endParaRPr lang="zh-TW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8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個內容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投影片編號版面配置區 4">
            <a:extLst>
              <a:ext uri="{FF2B5EF4-FFF2-40B4-BE49-F238E27FC236}">
                <a16:creationId xmlns:a16="http://schemas.microsoft.com/office/drawing/2014/main" id="{2E2F0C8B-B4DB-400C-922D-62BC65354097}"/>
              </a:ext>
            </a:extLst>
          </p:cNvPr>
          <p:cNvSpPr txBox="1">
            <a:spLocks/>
          </p:cNvSpPr>
          <p:nvPr userDrawn="1"/>
        </p:nvSpPr>
        <p:spPr>
          <a:xfrm>
            <a:off x="397044" y="6368385"/>
            <a:ext cx="477253" cy="357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B6808E-AF60-4C43-9D73-983BC3D564AB}" type="slidenum">
              <a:rPr lang="zh-TW" altLang="en-US" sz="1200" smtClean="0"/>
              <a:pPr/>
              <a:t>‹#›</a:t>
            </a:fld>
            <a:endParaRPr lang="zh-TW" altLang="en-US" sz="1200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A4A3636-4A68-47D8-915E-100646FD96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329" y="363827"/>
            <a:ext cx="2440931" cy="44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224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內容版面配置區 16">
            <a:extLst>
              <a:ext uri="{FF2B5EF4-FFF2-40B4-BE49-F238E27FC236}">
                <a16:creationId xmlns:a16="http://schemas.microsoft.com/office/drawing/2014/main" id="{28BBE306-DEA4-4327-8907-3DD29E94733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045369" y="2563019"/>
            <a:ext cx="2899360" cy="69724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800"/>
            </a:lvl1pPr>
            <a:lvl2pPr marL="457189" indent="0">
              <a:buFontTx/>
              <a:buNone/>
              <a:defRPr sz="4800"/>
            </a:lvl2pPr>
            <a:lvl3pPr marL="914377" indent="0">
              <a:buFontTx/>
              <a:buNone/>
              <a:defRPr sz="4800"/>
            </a:lvl3pPr>
            <a:lvl4pPr marL="1371566" indent="0">
              <a:buFontTx/>
              <a:buNone/>
              <a:defRPr sz="4800"/>
            </a:lvl4pPr>
            <a:lvl5pPr marL="1828754" indent="0">
              <a:buFontTx/>
              <a:buNone/>
              <a:defRPr sz="4800"/>
            </a:lvl5pPr>
          </a:lstStyle>
          <a:p>
            <a:pPr algn="ctr">
              <a:defRPr/>
            </a:pPr>
            <a:r>
              <a:rPr lang="zh-TW" altLang="en-US" sz="4800" b="1" spc="300" noProof="1">
                <a:solidFill>
                  <a:schemeClr val="bg1"/>
                </a:solidFill>
                <a:latin typeface="微軟正黑體" panose="020B0604030504040204" pitchFamily="34" charset="-120"/>
                <a:ea typeface="+mn-ea"/>
                <a:cs typeface="+mn-ea"/>
                <a:sym typeface="Arial" panose="020B0604020202020204" pitchFamily="34" charset="0"/>
              </a:rPr>
              <a:t>校務概況</a:t>
            </a:r>
          </a:p>
        </p:txBody>
      </p:sp>
      <p:sp>
        <p:nvSpPr>
          <p:cNvPr id="4" name="投影片編號版面配置區 4">
            <a:extLst>
              <a:ext uri="{FF2B5EF4-FFF2-40B4-BE49-F238E27FC236}">
                <a16:creationId xmlns:a16="http://schemas.microsoft.com/office/drawing/2014/main" id="{5357EDDB-67ED-4D1D-9B49-5552A59C8980}"/>
              </a:ext>
            </a:extLst>
          </p:cNvPr>
          <p:cNvSpPr txBox="1">
            <a:spLocks/>
          </p:cNvSpPr>
          <p:nvPr userDrawn="1"/>
        </p:nvSpPr>
        <p:spPr>
          <a:xfrm>
            <a:off x="11405939" y="6236038"/>
            <a:ext cx="477253" cy="357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B6808E-AF60-4C43-9D73-983BC3D564AB}" type="slidenum">
              <a:rPr lang="zh-TW" altLang="en-US" sz="1200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zh-TW" alt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499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內容版面配置區 29">
            <a:extLst>
              <a:ext uri="{FF2B5EF4-FFF2-40B4-BE49-F238E27FC236}">
                <a16:creationId xmlns:a16="http://schemas.microsoft.com/office/drawing/2014/main" id="{55FDFB8C-1B1A-4E73-8B29-0D4EDC2DB5E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34947" y="553371"/>
            <a:ext cx="4103687" cy="481346"/>
          </a:xfrm>
          <a:prstGeom prst="rect">
            <a:avLst/>
          </a:prstGeom>
        </p:spPr>
        <p:txBody>
          <a:bodyPr/>
          <a:lstStyle>
            <a:lvl1pPr marL="0" indent="0" algn="l">
              <a:buClr>
                <a:srgbClr val="202F3D">
                  <a:lumMod val="75000"/>
                </a:srgbClr>
              </a:buClr>
              <a:buFontTx/>
              <a:buNone/>
              <a:defRPr sz="3200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457189" indent="0">
              <a:buFontTx/>
              <a:buNone/>
              <a:defRPr sz="3200"/>
            </a:lvl2pPr>
            <a:lvl3pPr marL="914377" indent="0">
              <a:buFontTx/>
              <a:buNone/>
              <a:defRPr sz="3200"/>
            </a:lvl3pPr>
            <a:lvl4pPr marL="1371566" indent="0">
              <a:buFontTx/>
              <a:buNone/>
              <a:defRPr sz="3200"/>
            </a:lvl4pPr>
            <a:lvl5pPr marL="1828754" indent="0">
              <a:buFontTx/>
              <a:buNone/>
              <a:defRPr sz="3200"/>
            </a:lvl5pPr>
          </a:lstStyle>
          <a:p>
            <a:pPr algn="l">
              <a:buClr>
                <a:srgbClr val="202F3D">
                  <a:lumMod val="75000"/>
                </a:srgbClr>
              </a:buClr>
            </a:pPr>
            <a:r>
              <a:rPr lang="zh-TW" altLang="en-US" sz="3200" b="1" dirty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+mn-ea"/>
              </a:rPr>
              <a:t>校務基本資料</a:t>
            </a:r>
            <a:endParaRPr lang="en-US" altLang="zh-TW" sz="3200" b="1" dirty="0">
              <a:solidFill>
                <a:schemeClr val="bg1">
                  <a:lumMod val="95000"/>
                </a:schemeClr>
              </a:solidFill>
              <a:latin typeface="微軟正黑體" panose="020B0604030504040204" pitchFamily="34" charset="-120"/>
              <a:ea typeface="+mn-ea"/>
            </a:endParaRPr>
          </a:p>
        </p:txBody>
      </p:sp>
      <p:sp>
        <p:nvSpPr>
          <p:cNvPr id="4" name="投影片編號版面配置區 4">
            <a:extLst>
              <a:ext uri="{FF2B5EF4-FFF2-40B4-BE49-F238E27FC236}">
                <a16:creationId xmlns:a16="http://schemas.microsoft.com/office/drawing/2014/main" id="{C1721AEC-B170-4686-8337-854F6C287347}"/>
              </a:ext>
            </a:extLst>
          </p:cNvPr>
          <p:cNvSpPr txBox="1">
            <a:spLocks/>
          </p:cNvSpPr>
          <p:nvPr userDrawn="1"/>
        </p:nvSpPr>
        <p:spPr>
          <a:xfrm>
            <a:off x="2779296" y="6125997"/>
            <a:ext cx="477253" cy="357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B6808E-AF60-4C43-9D73-983BC3D564AB}" type="slidenum">
              <a:rPr lang="zh-TW" altLang="en-US" sz="1200" smtClean="0"/>
              <a:pPr/>
              <a:t>‹#›</a:t>
            </a:fld>
            <a:endParaRPr lang="zh-TW" altLang="en-US" sz="12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8F28243-3028-4AF1-9C7C-A7034DF1D5F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0304" y="1982703"/>
            <a:ext cx="8746939" cy="3974344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lnSpc>
                <a:spcPct val="150000"/>
              </a:lnSpc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lnSpc>
                <a:spcPct val="150000"/>
              </a:lnSpc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lnSpc>
                <a:spcPct val="150000"/>
              </a:lnSpc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lnSpc>
                <a:spcPct val="150000"/>
              </a:lnSpc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B8E5F27D-E93D-4450-A31B-2782785A2FA7}"/>
              </a:ext>
            </a:extLst>
          </p:cNvPr>
          <p:cNvSpPr/>
          <p:nvPr userDrawn="1"/>
        </p:nvSpPr>
        <p:spPr>
          <a:xfrm>
            <a:off x="1464471" y="6125996"/>
            <a:ext cx="1435893" cy="3572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/>
          </a:p>
        </p:txBody>
      </p:sp>
    </p:spTree>
    <p:extLst>
      <p:ext uri="{BB962C8B-B14F-4D97-AF65-F5344CB8AC3E}">
        <p14:creationId xmlns:p14="http://schemas.microsoft.com/office/powerpoint/2010/main" val="3201990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只有標題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投影片編號版面配置區 4">
            <a:extLst>
              <a:ext uri="{FF2B5EF4-FFF2-40B4-BE49-F238E27FC236}">
                <a16:creationId xmlns:a16="http://schemas.microsoft.com/office/drawing/2014/main" id="{E5BFC943-4403-4FFB-9C2F-1390EC5ED02B}"/>
              </a:ext>
            </a:extLst>
          </p:cNvPr>
          <p:cNvSpPr txBox="1">
            <a:spLocks/>
          </p:cNvSpPr>
          <p:nvPr userDrawn="1"/>
        </p:nvSpPr>
        <p:spPr>
          <a:xfrm>
            <a:off x="2779296" y="6125997"/>
            <a:ext cx="477253" cy="357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B6808E-AF60-4C43-9D73-983BC3D564AB}" type="slidenum">
              <a:rPr lang="zh-TW" altLang="en-US" sz="1200" smtClean="0"/>
              <a:pPr/>
              <a:t>‹#›</a:t>
            </a:fld>
            <a:endParaRPr lang="zh-TW" altLang="en-US" sz="1200" dirty="0"/>
          </a:p>
        </p:txBody>
      </p:sp>
      <p:sp>
        <p:nvSpPr>
          <p:cNvPr id="30" name="內容版面配置區 29">
            <a:extLst>
              <a:ext uri="{FF2B5EF4-FFF2-40B4-BE49-F238E27FC236}">
                <a16:creationId xmlns:a16="http://schemas.microsoft.com/office/drawing/2014/main" id="{55FDFB8C-1B1A-4E73-8B29-0D4EDC2DB5E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34947" y="553371"/>
            <a:ext cx="4103687" cy="481346"/>
          </a:xfrm>
          <a:prstGeom prst="rect">
            <a:avLst/>
          </a:prstGeom>
        </p:spPr>
        <p:txBody>
          <a:bodyPr/>
          <a:lstStyle>
            <a:lvl1pPr marL="0" indent="0" algn="l">
              <a:buClr>
                <a:srgbClr val="202F3D">
                  <a:lumMod val="75000"/>
                </a:srgbClr>
              </a:buClr>
              <a:buFontTx/>
              <a:buNone/>
              <a:defRPr sz="3200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457189" indent="0">
              <a:buFontTx/>
              <a:buNone/>
              <a:defRPr sz="3200"/>
            </a:lvl2pPr>
            <a:lvl3pPr marL="914377" indent="0">
              <a:buFontTx/>
              <a:buNone/>
              <a:defRPr sz="3200"/>
            </a:lvl3pPr>
            <a:lvl4pPr marL="1371566" indent="0">
              <a:buFontTx/>
              <a:buNone/>
              <a:defRPr sz="3200"/>
            </a:lvl4pPr>
            <a:lvl5pPr marL="1828754" indent="0">
              <a:buFontTx/>
              <a:buNone/>
              <a:defRPr sz="3200"/>
            </a:lvl5pPr>
          </a:lstStyle>
          <a:p>
            <a:pPr algn="l">
              <a:buClr>
                <a:srgbClr val="202F3D">
                  <a:lumMod val="75000"/>
                </a:srgbClr>
              </a:buClr>
            </a:pPr>
            <a:r>
              <a:rPr lang="zh-TW" altLang="en-US" sz="3200" b="1" dirty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+mn-ea"/>
              </a:rPr>
              <a:t>校務基本資料</a:t>
            </a:r>
            <a:endParaRPr lang="en-US" altLang="zh-TW" sz="3200" b="1" dirty="0">
              <a:solidFill>
                <a:schemeClr val="bg1">
                  <a:lumMod val="95000"/>
                </a:schemeClr>
              </a:solidFill>
              <a:latin typeface="微軟正黑體" panose="020B0604030504040204" pitchFamily="34" charset="-120"/>
              <a:ea typeface="+mn-ea"/>
            </a:endParaRPr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E86069AE-F4C4-473D-93B1-4F26874860C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0304" y="1982703"/>
            <a:ext cx="8746939" cy="3974344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lnSpc>
                <a:spcPct val="150000"/>
              </a:lnSpc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lnSpc>
                <a:spcPct val="150000"/>
              </a:lnSpc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lnSpc>
                <a:spcPct val="150000"/>
              </a:lnSpc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lnSpc>
                <a:spcPct val="150000"/>
              </a:lnSpc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841CCEC-0E9B-4BD8-84AF-9F125A46DD8F}"/>
              </a:ext>
            </a:extLst>
          </p:cNvPr>
          <p:cNvSpPr/>
          <p:nvPr userDrawn="1"/>
        </p:nvSpPr>
        <p:spPr>
          <a:xfrm>
            <a:off x="1464471" y="6125996"/>
            <a:ext cx="1435893" cy="3572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/>
          </a:p>
        </p:txBody>
      </p:sp>
    </p:spTree>
    <p:extLst>
      <p:ext uri="{BB962C8B-B14F-4D97-AF65-F5344CB8AC3E}">
        <p14:creationId xmlns:p14="http://schemas.microsoft.com/office/powerpoint/2010/main" val="1045844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只有標題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投影片編號版面配置區 4">
            <a:extLst>
              <a:ext uri="{FF2B5EF4-FFF2-40B4-BE49-F238E27FC236}">
                <a16:creationId xmlns:a16="http://schemas.microsoft.com/office/drawing/2014/main" id="{E5BFC943-4403-4FFB-9C2F-1390EC5ED02B}"/>
              </a:ext>
            </a:extLst>
          </p:cNvPr>
          <p:cNvSpPr txBox="1">
            <a:spLocks/>
          </p:cNvSpPr>
          <p:nvPr userDrawn="1"/>
        </p:nvSpPr>
        <p:spPr>
          <a:xfrm>
            <a:off x="2779296" y="6125997"/>
            <a:ext cx="477253" cy="357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B6808E-AF60-4C43-9D73-983BC3D564AB}" type="slidenum">
              <a:rPr lang="zh-TW" altLang="en-US" sz="1200" smtClean="0"/>
              <a:pPr/>
              <a:t>‹#›</a:t>
            </a:fld>
            <a:endParaRPr lang="zh-TW" altLang="en-US" sz="1200" dirty="0"/>
          </a:p>
        </p:txBody>
      </p:sp>
      <p:sp>
        <p:nvSpPr>
          <p:cNvPr id="30" name="內容版面配置區 29">
            <a:extLst>
              <a:ext uri="{FF2B5EF4-FFF2-40B4-BE49-F238E27FC236}">
                <a16:creationId xmlns:a16="http://schemas.microsoft.com/office/drawing/2014/main" id="{55FDFB8C-1B1A-4E73-8B29-0D4EDC2DB5E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34947" y="553371"/>
            <a:ext cx="4103687" cy="481346"/>
          </a:xfrm>
          <a:prstGeom prst="rect">
            <a:avLst/>
          </a:prstGeom>
        </p:spPr>
        <p:txBody>
          <a:bodyPr/>
          <a:lstStyle>
            <a:lvl1pPr marL="0" indent="0" algn="l">
              <a:buClr>
                <a:srgbClr val="202F3D">
                  <a:lumMod val="75000"/>
                </a:srgbClr>
              </a:buClr>
              <a:buFontTx/>
              <a:buNone/>
              <a:defRPr sz="3200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457189" indent="0">
              <a:buFontTx/>
              <a:buNone/>
              <a:defRPr sz="3200"/>
            </a:lvl2pPr>
            <a:lvl3pPr marL="914377" indent="0">
              <a:buFontTx/>
              <a:buNone/>
              <a:defRPr sz="3200"/>
            </a:lvl3pPr>
            <a:lvl4pPr marL="1371566" indent="0">
              <a:buFontTx/>
              <a:buNone/>
              <a:defRPr sz="3200"/>
            </a:lvl4pPr>
            <a:lvl5pPr marL="1828754" indent="0">
              <a:buFontTx/>
              <a:buNone/>
              <a:defRPr sz="3200"/>
            </a:lvl5pPr>
          </a:lstStyle>
          <a:p>
            <a:pPr algn="l">
              <a:buClr>
                <a:srgbClr val="202F3D">
                  <a:lumMod val="75000"/>
                </a:srgbClr>
              </a:buClr>
            </a:pPr>
            <a:r>
              <a:rPr lang="zh-TW" altLang="en-US" sz="3200" b="1" dirty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+mn-ea"/>
              </a:rPr>
              <a:t>畢業生英檢通過率</a:t>
            </a:r>
            <a:endParaRPr lang="en-US" altLang="zh-TW" sz="3200" b="1" dirty="0">
              <a:solidFill>
                <a:schemeClr val="bg1">
                  <a:lumMod val="95000"/>
                </a:schemeClr>
              </a:solidFill>
              <a:latin typeface="微軟正黑體" panose="020B0604030504040204" pitchFamily="34" charset="-120"/>
              <a:ea typeface="+mn-ea"/>
            </a:endParaRPr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DF8A4C8C-0A55-42A5-AD93-D5E6BD7B183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0304" y="1982703"/>
            <a:ext cx="8746939" cy="3974344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lnSpc>
                <a:spcPct val="150000"/>
              </a:lnSpc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lnSpc>
                <a:spcPct val="150000"/>
              </a:lnSpc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lnSpc>
                <a:spcPct val="150000"/>
              </a:lnSpc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lnSpc>
                <a:spcPct val="150000"/>
              </a:lnSpc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D804A9D-6611-4927-99C2-DAA9D83258F1}"/>
              </a:ext>
            </a:extLst>
          </p:cNvPr>
          <p:cNvSpPr/>
          <p:nvPr userDrawn="1"/>
        </p:nvSpPr>
        <p:spPr>
          <a:xfrm>
            <a:off x="1464471" y="6125996"/>
            <a:ext cx="1435893" cy="3572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/>
          </a:p>
        </p:txBody>
      </p:sp>
    </p:spTree>
    <p:extLst>
      <p:ext uri="{BB962C8B-B14F-4D97-AF65-F5344CB8AC3E}">
        <p14:creationId xmlns:p14="http://schemas.microsoft.com/office/powerpoint/2010/main" val="564360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輔助字幕的圖片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4">
            <a:extLst>
              <a:ext uri="{FF2B5EF4-FFF2-40B4-BE49-F238E27FC236}">
                <a16:creationId xmlns:a16="http://schemas.microsoft.com/office/drawing/2014/main" id="{A3CA9160-17CA-43FC-B89D-4D9DDC5F59C9}"/>
              </a:ext>
            </a:extLst>
          </p:cNvPr>
          <p:cNvSpPr txBox="1">
            <a:spLocks/>
          </p:cNvSpPr>
          <p:nvPr userDrawn="1"/>
        </p:nvSpPr>
        <p:spPr>
          <a:xfrm>
            <a:off x="11381876" y="6416512"/>
            <a:ext cx="477253" cy="357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B6808E-AF60-4C43-9D73-983BC3D564AB}" type="slidenum">
              <a:rPr lang="zh-TW" altLang="en-US" sz="1200" smtClean="0">
                <a:solidFill>
                  <a:schemeClr val="bg1"/>
                </a:solidFill>
              </a:rPr>
              <a:pPr/>
              <a:t>‹#›</a:t>
            </a:fld>
            <a:endParaRPr lang="zh-TW" altLang="en-US" sz="1200" dirty="0">
              <a:solidFill>
                <a:schemeClr val="bg1"/>
              </a:solidFill>
            </a:endParaRPr>
          </a:p>
        </p:txBody>
      </p:sp>
      <p:sp>
        <p:nvSpPr>
          <p:cNvPr id="14" name="內容版面配置區 13">
            <a:extLst>
              <a:ext uri="{FF2B5EF4-FFF2-40B4-BE49-F238E27FC236}">
                <a16:creationId xmlns:a16="http://schemas.microsoft.com/office/drawing/2014/main" id="{8ED6244D-E404-4A12-9C73-3217E4F2AE5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286879" y="3026066"/>
            <a:ext cx="4163428" cy="7096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800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457189" indent="0">
              <a:buFontTx/>
              <a:buNone/>
              <a:defRPr sz="4800"/>
            </a:lvl2pPr>
            <a:lvl3pPr marL="914377" indent="0">
              <a:buFontTx/>
              <a:buNone/>
              <a:defRPr sz="4800"/>
            </a:lvl3pPr>
            <a:lvl4pPr marL="1371566" indent="0">
              <a:buFontTx/>
              <a:buNone/>
              <a:defRPr sz="4800"/>
            </a:lvl4pPr>
            <a:lvl5pPr marL="1828754" indent="0">
              <a:buFontTx/>
              <a:buNone/>
              <a:defRPr sz="4800"/>
            </a:lvl5pPr>
          </a:lstStyle>
          <a:p>
            <a:pPr algn="ctr">
              <a:defRPr/>
            </a:pPr>
            <a:r>
              <a:rPr lang="zh-TW" altLang="en-US" sz="4800" b="1" spc="300" noProof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Arial" panose="020B0604020202020204" pitchFamily="34" charset="0"/>
              </a:rPr>
              <a:t>國際競爭優勢</a:t>
            </a:r>
          </a:p>
        </p:txBody>
      </p:sp>
    </p:spTree>
    <p:extLst>
      <p:ext uri="{BB962C8B-B14F-4D97-AF65-F5344CB8AC3E}">
        <p14:creationId xmlns:p14="http://schemas.microsoft.com/office/powerpoint/2010/main" val="3219662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F84834C-D668-4E10-8696-8EC3513259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99148" y="62119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7EB6808E-AF60-4C43-9D73-983BC3D564AB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21623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1" r:id="rId3"/>
    <p:sldLayoutId id="2147483692" r:id="rId4"/>
    <p:sldLayoutId id="2147483693" r:id="rId5"/>
    <p:sldLayoutId id="2147483694" r:id="rId6"/>
    <p:sldLayoutId id="2147483712" r:id="rId7"/>
    <p:sldLayoutId id="2147483713" r:id="rId8"/>
    <p:sldLayoutId id="2147483697" r:id="rId9"/>
    <p:sldLayoutId id="2147483714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ncu.edu.tw/office365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8">
            <a:extLst>
              <a:ext uri="{FF2B5EF4-FFF2-40B4-BE49-F238E27FC236}">
                <a16:creationId xmlns:a16="http://schemas.microsoft.com/office/drawing/2014/main" id="{D229C2EE-FD86-4E88-904F-C55A91C25662}"/>
              </a:ext>
            </a:extLst>
          </p:cNvPr>
          <p:cNvSpPr txBox="1"/>
          <p:nvPr/>
        </p:nvSpPr>
        <p:spPr>
          <a:xfrm>
            <a:off x="2023859" y="3156621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sym typeface="微软雅黑" panose="020B0503020204020204" pitchFamily="34" charset="-122"/>
              </a:rPr>
              <a:t>張二川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微软雅黑" panose="020B0503020204020204" pitchFamily="34" charset="-122"/>
            </a:endParaRPr>
          </a:p>
        </p:txBody>
      </p:sp>
      <p:sp>
        <p:nvSpPr>
          <p:cNvPr id="6" name="18">
            <a:extLst>
              <a:ext uri="{FF2B5EF4-FFF2-40B4-BE49-F238E27FC236}">
                <a16:creationId xmlns:a16="http://schemas.microsoft.com/office/drawing/2014/main" id="{A3EF4AF9-6B5B-47C1-A17A-ED99DE149F5D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42114" y="903353"/>
            <a:ext cx="519862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4400" b="1" dirty="0">
                <a:solidFill>
                  <a:srgbClr val="0070C0"/>
                </a:solidFill>
                <a:latin typeface="微軟正黑體" panose="020B0604030504040204" pitchFamily="34" charset="-120"/>
                <a:cs typeface="宋体" pitchFamily="2" charset="-122"/>
              </a:rPr>
              <a:t>Office 365 A3</a:t>
            </a:r>
            <a:r>
              <a:rPr lang="zh-TW" altLang="en-US" sz="4400" b="1" dirty="0">
                <a:solidFill>
                  <a:srgbClr val="0070C0"/>
                </a:solidFill>
                <a:latin typeface="微軟正黑體" panose="020B0604030504040204" pitchFamily="34" charset="-120"/>
                <a:cs typeface="宋体" pitchFamily="2" charset="-122"/>
              </a:rPr>
              <a:t>方案常見問題</a:t>
            </a:r>
          </a:p>
        </p:txBody>
      </p:sp>
      <p:sp>
        <p:nvSpPr>
          <p:cNvPr id="8" name="PA_Line 21">
            <a:extLst>
              <a:ext uri="{FF2B5EF4-FFF2-40B4-BE49-F238E27FC236}">
                <a16:creationId xmlns:a16="http://schemas.microsoft.com/office/drawing/2014/main" id="{8F339D07-EA62-4147-8831-08FC34D93A36}"/>
              </a:ext>
            </a:extLst>
          </p:cNvPr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972538" y="2485669"/>
            <a:ext cx="4507812" cy="1059"/>
          </a:xfrm>
          <a:prstGeom prst="line">
            <a:avLst/>
          </a:prstGeom>
          <a:noFill/>
          <a:ln w="635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ln>
                <a:solidFill>
                  <a:schemeClr val="tx1">
                    <a:lumMod val="60000"/>
                    <a:lumOff val="40000"/>
                  </a:schemeClr>
                </a:solidFill>
              </a:ln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171ED-8A70-41BD-A3D6-12C0EBDE3C61}" type="slidenum">
              <a:rPr lang="zh-TW" altLang="en-US" smtClean="0"/>
              <a:t>1</a:t>
            </a:fld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2279779" y="3701382"/>
            <a:ext cx="3460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113</a:t>
            </a: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年</a:t>
            </a:r>
            <a:r>
              <a:rPr lang="en-US" altLang="zh-TW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05</a:t>
            </a: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月</a:t>
            </a:r>
            <a:r>
              <a:rPr lang="en-US" altLang="zh-TW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14</a:t>
            </a: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146566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48D3F58B-E713-41AA-9BFD-C9379602A34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4947" y="553371"/>
            <a:ext cx="8423316" cy="481346"/>
          </a:xfrm>
        </p:spPr>
        <p:txBody>
          <a:bodyPr/>
          <a:lstStyle/>
          <a:p>
            <a:r>
              <a:rPr lang="zh-TW" altLang="en-US" dirty="0"/>
              <a:t>為什麼無法從</a:t>
            </a:r>
            <a:r>
              <a:rPr lang="en-US" altLang="zh-TW" dirty="0"/>
              <a:t>Office 365 </a:t>
            </a:r>
            <a:r>
              <a:rPr lang="zh-TW" altLang="en-US" dirty="0"/>
              <a:t>網站變更密碼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130037B-80FE-465D-9117-7A087002778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0304" y="1982703"/>
            <a:ext cx="7392145" cy="3974344"/>
          </a:xfrm>
        </p:spPr>
        <p:txBody>
          <a:bodyPr/>
          <a:lstStyle/>
          <a:p>
            <a:r>
              <a:rPr lang="zh-TW" altLang="en-US" sz="2400" dirty="0"/>
              <a:t>為了資安考量，中心不開放由外部寫回內部的功能。</a:t>
            </a:r>
            <a:endParaRPr lang="en-US" altLang="zh-TW" sz="2400" dirty="0"/>
          </a:p>
          <a:p>
            <a:r>
              <a:rPr lang="zh-TW" altLang="en-US" sz="2400" dirty="0"/>
              <a:t>「立即重新設定」會強制使用者改用多因子認證登入，而且無法取消。並且在綁定後仍有可能無法變更密碼。</a:t>
            </a:r>
            <a:endParaRPr lang="en-US" altLang="zh-TW" sz="2400" dirty="0"/>
          </a:p>
          <a:p>
            <a:r>
              <a:rPr lang="zh-TW" altLang="en-US" sz="2400" dirty="0"/>
              <a:t>變更密碼的方式為：使用 </a:t>
            </a:r>
            <a:r>
              <a:rPr lang="en-US" altLang="zh-TW" sz="2400" dirty="0"/>
              <a:t>Portal </a:t>
            </a:r>
            <a:r>
              <a:rPr lang="zh-TW" altLang="en-US" sz="2400" dirty="0"/>
              <a:t>登入</a:t>
            </a:r>
            <a:r>
              <a:rPr lang="en-US" altLang="zh-TW" sz="2400" dirty="0">
                <a:hlinkClick r:id="rId2"/>
              </a:rPr>
              <a:t>https://ncu.edu.tw/office365/</a:t>
            </a:r>
            <a:r>
              <a:rPr lang="en-US" altLang="zh-TW" sz="2400" dirty="0"/>
              <a:t> </a:t>
            </a:r>
            <a:r>
              <a:rPr lang="zh-TW" altLang="en-US" sz="2400" dirty="0"/>
              <a:t>進行變更。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6187701-E3CF-4D79-9FF8-3900DD8B3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1877" y="242886"/>
            <a:ext cx="2939819" cy="2972227"/>
          </a:xfrm>
          <a:prstGeom prst="rect">
            <a:avLst/>
          </a:prstGeom>
        </p:spPr>
      </p:pic>
      <p:sp>
        <p:nvSpPr>
          <p:cNvPr id="6" name="矩形: 圓角 5">
            <a:extLst>
              <a:ext uri="{FF2B5EF4-FFF2-40B4-BE49-F238E27FC236}">
                <a16:creationId xmlns:a16="http://schemas.microsoft.com/office/drawing/2014/main" id="{BB114A1E-13C6-41DE-AC20-241DA63CF2C1}"/>
              </a:ext>
            </a:extLst>
          </p:cNvPr>
          <p:cNvSpPr/>
          <p:nvPr/>
        </p:nvSpPr>
        <p:spPr>
          <a:xfrm>
            <a:off x="8584310" y="2609995"/>
            <a:ext cx="2827386" cy="6051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C761DB6C-4AFA-4AAE-80C6-59DCBB40F0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31" r="18755" b="39295"/>
          <a:stretch/>
        </p:blipFill>
        <p:spPr>
          <a:xfrm>
            <a:off x="7372350" y="3871914"/>
            <a:ext cx="4416432" cy="2743200"/>
          </a:xfrm>
          <a:prstGeom prst="rect">
            <a:avLst/>
          </a:prstGeom>
        </p:spPr>
      </p:pic>
      <p:sp>
        <p:nvSpPr>
          <p:cNvPr id="9" name="矩形: 圓角 8">
            <a:extLst>
              <a:ext uri="{FF2B5EF4-FFF2-40B4-BE49-F238E27FC236}">
                <a16:creationId xmlns:a16="http://schemas.microsoft.com/office/drawing/2014/main" id="{CCFBFCF6-4828-499B-A02A-F6C40E8A020E}"/>
              </a:ext>
            </a:extLst>
          </p:cNvPr>
          <p:cNvSpPr/>
          <p:nvPr/>
        </p:nvSpPr>
        <p:spPr>
          <a:xfrm>
            <a:off x="9779697" y="3667316"/>
            <a:ext cx="1300259" cy="6051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3630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5B65DC3F-9350-4E71-A7EF-6E365CD9DFB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TW" altLang="en-US" dirty="0"/>
              <a:t>常見問題 </a:t>
            </a:r>
            <a:r>
              <a:rPr lang="en-US" altLang="zh-TW" dirty="0"/>
              <a:t>1/4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54BCDE9-EB2B-4592-B823-88882B3648B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000" dirty="0"/>
              <a:t>我不確定是否有申請過本校 </a:t>
            </a:r>
            <a:r>
              <a:rPr lang="en-US" altLang="zh-TW" sz="2000" dirty="0"/>
              <a:t>Office 365 </a:t>
            </a:r>
            <a:r>
              <a:rPr lang="zh-TW" altLang="en-US" sz="2000" dirty="0"/>
              <a:t>帳號</a:t>
            </a:r>
            <a:r>
              <a:rPr lang="en-US" altLang="zh-TW" sz="2000" dirty="0"/>
              <a:t>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000" dirty="0"/>
              <a:t>忘記 </a:t>
            </a:r>
            <a:r>
              <a:rPr lang="en-US" altLang="zh-TW" sz="2000" dirty="0"/>
              <a:t>Office 365 </a:t>
            </a:r>
            <a:r>
              <a:rPr lang="zh-TW" altLang="en-US" sz="2000" dirty="0"/>
              <a:t>密碼時該怎麼辦</a:t>
            </a:r>
            <a:r>
              <a:rPr lang="en-US" altLang="zh-TW" sz="2000" dirty="0"/>
              <a:t>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000" dirty="0"/>
              <a:t>私人帳號能使用本校 </a:t>
            </a:r>
            <a:r>
              <a:rPr lang="en-US" altLang="zh-TW" sz="2000" dirty="0"/>
              <a:t>Office365 A3 </a:t>
            </a:r>
            <a:r>
              <a:rPr lang="zh-TW" altLang="en-US" sz="2000" dirty="0"/>
              <a:t>授權嗎</a:t>
            </a:r>
            <a:r>
              <a:rPr lang="en-US" altLang="zh-TW" sz="2000" dirty="0"/>
              <a:t>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000" dirty="0"/>
              <a:t>我要怎麼知道我是否已經取得 </a:t>
            </a:r>
            <a:r>
              <a:rPr lang="en-US" altLang="zh-TW" sz="2000" dirty="0"/>
              <a:t>Office365 A3 </a:t>
            </a:r>
            <a:r>
              <a:rPr lang="zh-TW" altLang="en-US" sz="2000" dirty="0"/>
              <a:t>授權了</a:t>
            </a:r>
            <a:r>
              <a:rPr lang="en-US" altLang="zh-TW" sz="2000" dirty="0"/>
              <a:t>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000" dirty="0"/>
              <a:t>我可以空機安裝 </a:t>
            </a:r>
            <a:r>
              <a:rPr lang="en-US" altLang="zh-TW" sz="2000" dirty="0"/>
              <a:t>Windows </a:t>
            </a:r>
            <a:r>
              <a:rPr lang="zh-TW" altLang="en-US" sz="2000" dirty="0"/>
              <a:t>嗎</a:t>
            </a:r>
            <a:r>
              <a:rPr lang="en-US" altLang="zh-TW" sz="2000" dirty="0"/>
              <a:t>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TW" sz="2000" dirty="0"/>
              <a:t>CA </a:t>
            </a:r>
            <a:r>
              <a:rPr lang="zh-TW" altLang="en-US" sz="2000" dirty="0"/>
              <a:t>下載的 </a:t>
            </a:r>
            <a:r>
              <a:rPr lang="en-US" altLang="zh-TW" sz="2000" dirty="0"/>
              <a:t>Office </a:t>
            </a:r>
            <a:r>
              <a:rPr lang="zh-TW" altLang="en-US" sz="2000" dirty="0"/>
              <a:t>與 </a:t>
            </a:r>
            <a:r>
              <a:rPr lang="en-US" altLang="zh-TW" sz="2000" dirty="0"/>
              <a:t>Office 365 </a:t>
            </a:r>
            <a:r>
              <a:rPr lang="zh-TW" altLang="en-US" sz="2000" dirty="0"/>
              <a:t>網站下載的</a:t>
            </a:r>
            <a:r>
              <a:rPr lang="en-US" altLang="zh-TW" sz="2000" dirty="0"/>
              <a:t>Office</a:t>
            </a:r>
            <a:r>
              <a:rPr lang="zh-TW" altLang="en-US" sz="2000" dirty="0"/>
              <a:t>是一樣的嗎</a:t>
            </a:r>
            <a:r>
              <a:rPr lang="en-US" altLang="zh-TW" sz="2000" dirty="0"/>
              <a:t>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000" dirty="0"/>
              <a:t>可以在 </a:t>
            </a:r>
            <a:r>
              <a:rPr lang="en-US" altLang="zh-TW" sz="2000" dirty="0"/>
              <a:t>CA </a:t>
            </a:r>
            <a:r>
              <a:rPr lang="zh-TW" altLang="en-US" sz="2000" dirty="0"/>
              <a:t>下載 </a:t>
            </a:r>
            <a:r>
              <a:rPr lang="en-US" altLang="zh-TW" sz="2000" dirty="0"/>
              <a:t>Office </a:t>
            </a:r>
            <a:r>
              <a:rPr lang="zh-TW" altLang="en-US" sz="2000" dirty="0"/>
              <a:t>然後用 </a:t>
            </a:r>
            <a:r>
              <a:rPr lang="en-US" altLang="zh-TW" sz="2000" dirty="0"/>
              <a:t>O365 </a:t>
            </a:r>
            <a:r>
              <a:rPr lang="zh-TW" altLang="en-US" sz="2000" dirty="0"/>
              <a:t>帳號啟用嗎</a:t>
            </a:r>
            <a:r>
              <a:rPr lang="en-US" altLang="zh-TW" sz="2000" dirty="0"/>
              <a:t>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196262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C93B6889-D801-480C-B934-4F4B9041C61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TW" altLang="en-US" dirty="0"/>
              <a:t>常見問題 </a:t>
            </a:r>
            <a:r>
              <a:rPr lang="en-US" altLang="zh-TW" dirty="0"/>
              <a:t>2/4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9A8D47A-1CA7-48FF-B7EA-C9590BD1301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60984" y="1693591"/>
            <a:ext cx="8746939" cy="3974344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 startAt="8"/>
            </a:pPr>
            <a:r>
              <a:rPr lang="zh-TW" altLang="en-US" sz="2000" dirty="0"/>
              <a:t>可以在 </a:t>
            </a:r>
            <a:r>
              <a:rPr lang="en-US" altLang="zh-TW" sz="2000" dirty="0"/>
              <a:t>Office 365 </a:t>
            </a:r>
            <a:r>
              <a:rPr lang="zh-TW" altLang="en-US" sz="2000" dirty="0"/>
              <a:t>網站下載 </a:t>
            </a:r>
            <a:r>
              <a:rPr lang="en-US" altLang="zh-TW" sz="2000" dirty="0"/>
              <a:t>Office </a:t>
            </a:r>
            <a:r>
              <a:rPr lang="zh-TW" altLang="en-US" sz="2000" dirty="0"/>
              <a:t>離線版，然後透過 </a:t>
            </a:r>
            <a:r>
              <a:rPr lang="en-US" altLang="zh-TW" sz="2000" dirty="0"/>
              <a:t>KMS </a:t>
            </a:r>
            <a:r>
              <a:rPr lang="zh-TW" altLang="en-US" sz="2000" dirty="0"/>
              <a:t>啟用嗎</a:t>
            </a:r>
            <a:r>
              <a:rPr lang="en-US" altLang="zh-TW" sz="2000" dirty="0"/>
              <a:t>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 startAt="8"/>
            </a:pPr>
            <a:r>
              <a:rPr lang="zh-TW" altLang="en-US" sz="2000" dirty="0"/>
              <a:t>學生沒有 </a:t>
            </a:r>
            <a:r>
              <a:rPr lang="en-US" altLang="zh-TW" sz="2000" dirty="0"/>
              <a:t>Visio </a:t>
            </a:r>
            <a:r>
              <a:rPr lang="zh-TW" altLang="en-US" sz="2000" dirty="0"/>
              <a:t>流程圖軟體怎麼辦</a:t>
            </a:r>
            <a:r>
              <a:rPr lang="en-US" altLang="zh-TW" sz="2000" dirty="0"/>
              <a:t>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 startAt="8"/>
            </a:pPr>
            <a:r>
              <a:rPr lang="zh-TW" altLang="en-US" sz="2000" dirty="0"/>
              <a:t>假如有安裝或授權啟用問題時該如何取得協助</a:t>
            </a:r>
            <a:r>
              <a:rPr lang="en-US" altLang="zh-TW" sz="2000" dirty="0"/>
              <a:t>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 startAt="8"/>
            </a:pPr>
            <a:r>
              <a:rPr lang="zh-TW" altLang="en-US" sz="2000" dirty="0"/>
              <a:t>我要如何知道已經使用</a:t>
            </a:r>
            <a:r>
              <a:rPr lang="en-US" altLang="zh-TW" sz="2000" dirty="0"/>
              <a:t>Office 365 </a:t>
            </a:r>
            <a:r>
              <a:rPr lang="zh-TW" altLang="en-US" sz="2000" dirty="0"/>
              <a:t>帳號啟用 </a:t>
            </a:r>
            <a:r>
              <a:rPr lang="en-US" altLang="zh-TW" sz="2000" dirty="0"/>
              <a:t>Windows</a:t>
            </a:r>
            <a:r>
              <a:rPr lang="zh-TW" altLang="en-US" sz="2000" dirty="0"/>
              <a:t>、</a:t>
            </a:r>
            <a:r>
              <a:rPr lang="en-US" altLang="zh-TW" sz="2000" dirty="0"/>
              <a:t>Office </a:t>
            </a:r>
            <a:r>
              <a:rPr lang="zh-TW" altLang="en-US" sz="2000" dirty="0"/>
              <a:t>了</a:t>
            </a:r>
            <a:r>
              <a:rPr lang="en-US" altLang="zh-TW" sz="2000" dirty="0"/>
              <a:t>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 startAt="8"/>
            </a:pPr>
            <a:r>
              <a:rPr lang="zh-TW" altLang="en-US" sz="2000" dirty="0"/>
              <a:t>我一定要啟用 </a:t>
            </a:r>
            <a:r>
              <a:rPr lang="en-US" altLang="zh-TW" sz="2000" dirty="0"/>
              <a:t>Windows </a:t>
            </a:r>
            <a:r>
              <a:rPr lang="zh-TW" altLang="en-US" sz="2000" dirty="0"/>
              <a:t>嗎</a:t>
            </a:r>
            <a:r>
              <a:rPr lang="en-US" altLang="zh-TW" sz="2000" dirty="0"/>
              <a:t>? </a:t>
            </a:r>
            <a:r>
              <a:rPr lang="zh-TW" altLang="en-US" sz="2000" dirty="0"/>
              <a:t>啟用 </a:t>
            </a:r>
            <a:r>
              <a:rPr lang="en-US" altLang="zh-TW" sz="2000" dirty="0"/>
              <a:t>windows </a:t>
            </a:r>
            <a:r>
              <a:rPr lang="zh-TW" altLang="en-US" sz="2000" dirty="0"/>
              <a:t>需要重新安裝嗎</a:t>
            </a:r>
            <a:r>
              <a:rPr lang="en-US" altLang="zh-TW" sz="2000" dirty="0"/>
              <a:t>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 startAt="8"/>
            </a:pPr>
            <a:r>
              <a:rPr lang="zh-TW" altLang="en-US" sz="2000" dirty="0"/>
              <a:t>如果以 </a:t>
            </a:r>
            <a:r>
              <a:rPr lang="en-US" altLang="zh-TW" sz="2000" dirty="0"/>
              <a:t>Office 365 </a:t>
            </a:r>
            <a:r>
              <a:rPr lang="zh-TW" altLang="en-US" sz="2000" dirty="0"/>
              <a:t>帳號啟用 </a:t>
            </a:r>
            <a:r>
              <a:rPr lang="en-US" altLang="zh-TW" sz="2000" dirty="0"/>
              <a:t>Windows </a:t>
            </a:r>
            <a:r>
              <a:rPr lang="zh-TW" altLang="en-US" sz="2000" dirty="0"/>
              <a:t>之後，可以切回本機帳號登入嗎</a:t>
            </a:r>
            <a:r>
              <a:rPr lang="en-US" altLang="zh-TW" sz="2000" dirty="0"/>
              <a:t>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 startAt="8"/>
            </a:pPr>
            <a:r>
              <a:rPr lang="zh-TW" altLang="en-US" sz="2000" dirty="0"/>
              <a:t>以 </a:t>
            </a:r>
            <a:r>
              <a:rPr lang="en-US" altLang="zh-TW" sz="2000" dirty="0"/>
              <a:t>Office 365 </a:t>
            </a:r>
            <a:r>
              <a:rPr lang="zh-TW" altLang="en-US" sz="2000" dirty="0"/>
              <a:t>帳號啟用 </a:t>
            </a:r>
            <a:r>
              <a:rPr lang="en-US" altLang="zh-TW" sz="2000" dirty="0"/>
              <a:t>Windows </a:t>
            </a:r>
            <a:r>
              <a:rPr lang="zh-TW" altLang="en-US" sz="2000" dirty="0"/>
              <a:t>之後，要用哪一組帳密登入</a:t>
            </a:r>
            <a:r>
              <a:rPr lang="en-US" altLang="zh-TW" sz="2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7173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A3719762-55EF-4B81-8658-9ECE1FA906E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TW" altLang="en-US" dirty="0"/>
              <a:t>常見問題 </a:t>
            </a:r>
            <a:r>
              <a:rPr lang="en-US" altLang="zh-TW" dirty="0"/>
              <a:t>3/4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2DD5363-2971-4374-BB49-4CE97B8775B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 startAt="15"/>
            </a:pPr>
            <a:r>
              <a:rPr lang="en-US" altLang="zh-TW" sz="2000" dirty="0"/>
              <a:t>A3 </a:t>
            </a:r>
            <a:r>
              <a:rPr lang="zh-TW" altLang="en-US" sz="2000" dirty="0"/>
              <a:t>方案每位使用者最多安裝</a:t>
            </a:r>
            <a:r>
              <a:rPr lang="en-US" altLang="zh-TW" sz="2000" dirty="0"/>
              <a:t>5</a:t>
            </a:r>
            <a:r>
              <a:rPr lang="zh-TW" altLang="en-US" sz="2000" dirty="0"/>
              <a:t>台裝置，要怎麼知道已經安裝或登入幾台裝置了</a:t>
            </a:r>
            <a:r>
              <a:rPr lang="en-US" altLang="zh-TW" sz="2000" dirty="0"/>
              <a:t>?</a:t>
            </a:r>
            <a:r>
              <a:rPr lang="zh-TW" altLang="en-US" sz="2000" dirty="0"/>
              <a:t>如果超過</a:t>
            </a:r>
            <a:r>
              <a:rPr lang="en-US" altLang="zh-TW" sz="2000" dirty="0"/>
              <a:t>5</a:t>
            </a:r>
            <a:r>
              <a:rPr lang="zh-TW" altLang="en-US" sz="2000" dirty="0"/>
              <a:t>台該怎麼辦，我可以變更或停用已經安裝的裝置嗎</a:t>
            </a:r>
            <a:r>
              <a:rPr lang="en-US" altLang="zh-TW" sz="2000" dirty="0"/>
              <a:t>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 startAt="15"/>
            </a:pPr>
            <a:r>
              <a:rPr lang="en-US" altLang="zh-TW" sz="2000" dirty="0"/>
              <a:t>Office 365 A3 </a:t>
            </a:r>
            <a:r>
              <a:rPr lang="zh-TW" altLang="en-US" sz="2000" dirty="0"/>
              <a:t>方案可以使用手機 </a:t>
            </a:r>
            <a:r>
              <a:rPr lang="en-US" altLang="zh-TW" sz="2000" dirty="0"/>
              <a:t>APP </a:t>
            </a:r>
            <a:r>
              <a:rPr lang="zh-TW" altLang="en-US" sz="2000" dirty="0"/>
              <a:t>進行檔案編輯嗎</a:t>
            </a:r>
            <a:r>
              <a:rPr lang="en-US" altLang="zh-TW" sz="2000" dirty="0"/>
              <a:t>?</a:t>
            </a:r>
            <a:r>
              <a:rPr lang="zh-TW" altLang="en-US" sz="2000" dirty="0"/>
              <a:t>還會再發生之前僅能讀取、無法編輯的情形嗎</a:t>
            </a:r>
            <a:r>
              <a:rPr lang="en-US" altLang="zh-TW" sz="2000" dirty="0"/>
              <a:t>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 startAt="15"/>
            </a:pPr>
            <a:r>
              <a:rPr lang="zh-TW" altLang="en-US" sz="2000" dirty="0"/>
              <a:t>新電腦或筆電預設有安裝 </a:t>
            </a:r>
            <a:r>
              <a:rPr lang="en-US" altLang="zh-TW" sz="2000" dirty="0"/>
              <a:t>Office 365 </a:t>
            </a:r>
            <a:r>
              <a:rPr lang="zh-TW" altLang="en-US" sz="2000" dirty="0"/>
              <a:t>離線版，我可以直接登入本校</a:t>
            </a:r>
            <a:r>
              <a:rPr lang="en-US" altLang="zh-TW" sz="2000" dirty="0"/>
              <a:t>Office 365 </a:t>
            </a:r>
            <a:r>
              <a:rPr lang="zh-TW" altLang="en-US" sz="2000" dirty="0"/>
              <a:t>帳號進行啟用嗎</a:t>
            </a:r>
            <a:r>
              <a:rPr lang="en-US" altLang="zh-TW" sz="2000" dirty="0"/>
              <a:t>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 startAt="15"/>
            </a:pPr>
            <a:r>
              <a:rPr lang="zh-TW" altLang="en-US" sz="2000" dirty="0"/>
              <a:t>在說明文件或常見問題中沒有發現我需要的訊息時該怎麼辦</a:t>
            </a:r>
            <a:r>
              <a:rPr lang="en-US" altLang="zh-TW" sz="2000" dirty="0"/>
              <a:t>?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211243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A3719762-55EF-4B81-8658-9ECE1FA906E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TW" altLang="en-US" dirty="0"/>
              <a:t>常見問題 </a:t>
            </a:r>
            <a:r>
              <a:rPr lang="en-US" altLang="zh-TW" dirty="0"/>
              <a:t>4/4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2DD5363-2971-4374-BB49-4CE97B8775B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 startAt="19"/>
            </a:pPr>
            <a:r>
              <a:rPr lang="en-US" altLang="zh-TW" sz="2000" dirty="0"/>
              <a:t>112</a:t>
            </a:r>
            <a:r>
              <a:rPr lang="zh-TW" altLang="en-US" sz="2000" dirty="0"/>
              <a:t>年</a:t>
            </a:r>
            <a:r>
              <a:rPr lang="en-US" altLang="zh-TW" sz="2000" dirty="0"/>
              <a:t>12</a:t>
            </a:r>
            <a:r>
              <a:rPr lang="zh-TW" altLang="en-US" sz="2000" dirty="0"/>
              <a:t>月</a:t>
            </a:r>
            <a:r>
              <a:rPr lang="en-US" altLang="zh-TW" sz="2000" dirty="0"/>
              <a:t>1</a:t>
            </a:r>
            <a:r>
              <a:rPr lang="zh-TW" altLang="en-US" sz="2000" dirty="0"/>
              <a:t>號才能下載 </a:t>
            </a:r>
            <a:r>
              <a:rPr lang="en-US" altLang="zh-TW" sz="2000" dirty="0"/>
              <a:t>Office 365 </a:t>
            </a:r>
            <a:r>
              <a:rPr lang="zh-TW" altLang="en-US" sz="2000" dirty="0"/>
              <a:t>離線版嗎</a:t>
            </a:r>
            <a:r>
              <a:rPr lang="en-US" altLang="zh-TW" sz="2000" dirty="0"/>
              <a:t>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 startAt="19"/>
            </a:pPr>
            <a:r>
              <a:rPr lang="zh-TW" altLang="en-US" sz="2000" dirty="0"/>
              <a:t>公用筆電進行 </a:t>
            </a:r>
            <a:r>
              <a:rPr lang="en-US" altLang="zh-TW" sz="2000" dirty="0"/>
              <a:t>KMS </a:t>
            </a:r>
            <a:r>
              <a:rPr lang="zh-TW" altLang="en-US" sz="2000" dirty="0"/>
              <a:t>授權後，可以拿到校外活動場地使用嗎</a:t>
            </a:r>
            <a:r>
              <a:rPr lang="en-US" altLang="zh-TW" sz="2000" dirty="0"/>
              <a:t>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 startAt="19"/>
            </a:pPr>
            <a:r>
              <a:rPr lang="zh-TW" altLang="en-US" sz="2000" dirty="0"/>
              <a:t>管理學校設備時，使用 </a:t>
            </a:r>
            <a:r>
              <a:rPr lang="en-US" altLang="zh-TW" sz="2000" dirty="0"/>
              <a:t>KMS </a:t>
            </a:r>
            <a:r>
              <a:rPr lang="zh-TW" altLang="en-US" sz="2000" dirty="0"/>
              <a:t>進行啟用是否不限套數</a:t>
            </a:r>
            <a:r>
              <a:rPr lang="en-US" altLang="zh-TW" sz="2000" dirty="0"/>
              <a:t>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 startAt="19"/>
            </a:pPr>
            <a:r>
              <a:rPr lang="zh-TW" altLang="en-US" sz="2000" dirty="0"/>
              <a:t>教職員生在國外可以使用 </a:t>
            </a:r>
            <a:r>
              <a:rPr lang="en-US" altLang="zh-TW" sz="2000" dirty="0"/>
              <a:t>Office 365 A3 </a:t>
            </a:r>
            <a:r>
              <a:rPr lang="zh-TW" altLang="en-US" sz="2000" dirty="0"/>
              <a:t>方案嗎</a:t>
            </a:r>
            <a:r>
              <a:rPr lang="en-US" altLang="zh-TW" sz="2000" dirty="0"/>
              <a:t>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 startAt="19"/>
            </a:pPr>
            <a:r>
              <a:rPr lang="zh-TW" altLang="en-US" sz="2000" dirty="0"/>
              <a:t>學生的 </a:t>
            </a:r>
            <a:r>
              <a:rPr lang="en-US" altLang="zh-TW" sz="2000" dirty="0"/>
              <a:t>A3 </a:t>
            </a:r>
            <a:r>
              <a:rPr lang="zh-TW" altLang="en-US" sz="2000" dirty="0"/>
              <a:t>授權，是否辦妥離校手續後就馬上不能使用</a:t>
            </a:r>
            <a:r>
              <a:rPr lang="en-US" altLang="zh-TW" sz="2000" dirty="0"/>
              <a:t>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 startAt="19"/>
            </a:pPr>
            <a:r>
              <a:rPr lang="zh-TW" altLang="en-US" sz="2000" dirty="0"/>
              <a:t>如何完全移除電腦中的 </a:t>
            </a:r>
            <a:r>
              <a:rPr lang="en-US" altLang="zh-TW" sz="2000" dirty="0"/>
              <a:t>Office </a:t>
            </a:r>
            <a:r>
              <a:rPr lang="zh-TW" altLang="en-US" sz="2000" dirty="0"/>
              <a:t>版本</a:t>
            </a:r>
            <a:r>
              <a:rPr lang="en-US" altLang="zh-TW" sz="2000" dirty="0"/>
              <a:t>?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147144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8">
            <a:extLst>
              <a:ext uri="{FF2B5EF4-FFF2-40B4-BE49-F238E27FC236}">
                <a16:creationId xmlns:a16="http://schemas.microsoft.com/office/drawing/2014/main" id="{D229C2EE-FD86-4E88-904F-C55A91C25662}"/>
              </a:ext>
            </a:extLst>
          </p:cNvPr>
          <p:cNvSpPr txBox="1"/>
          <p:nvPr/>
        </p:nvSpPr>
        <p:spPr>
          <a:xfrm>
            <a:off x="2023859" y="3156621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sym typeface="微软雅黑" panose="020B0503020204020204" pitchFamily="34" charset="-122"/>
              </a:rPr>
              <a:t>張二川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微软雅黑" panose="020B0503020204020204" pitchFamily="34" charset="-122"/>
            </a:endParaRPr>
          </a:p>
        </p:txBody>
      </p:sp>
      <p:sp>
        <p:nvSpPr>
          <p:cNvPr id="6" name="18">
            <a:extLst>
              <a:ext uri="{FF2B5EF4-FFF2-40B4-BE49-F238E27FC236}">
                <a16:creationId xmlns:a16="http://schemas.microsoft.com/office/drawing/2014/main" id="{A3EF4AF9-6B5B-47C1-A17A-ED99DE149F5D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42114" y="1459237"/>
            <a:ext cx="519862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4400" b="1" dirty="0">
                <a:solidFill>
                  <a:srgbClr val="0070C0"/>
                </a:solidFill>
                <a:latin typeface="微軟正黑體" panose="020B0604030504040204" pitchFamily="34" charset="-120"/>
                <a:cs typeface="宋体" pitchFamily="2" charset="-122"/>
              </a:rPr>
              <a:t>物聯網設備常見資安問題</a:t>
            </a:r>
          </a:p>
        </p:txBody>
      </p:sp>
      <p:sp>
        <p:nvSpPr>
          <p:cNvPr id="8" name="PA_Line 21">
            <a:extLst>
              <a:ext uri="{FF2B5EF4-FFF2-40B4-BE49-F238E27FC236}">
                <a16:creationId xmlns:a16="http://schemas.microsoft.com/office/drawing/2014/main" id="{8F339D07-EA62-4147-8831-08FC34D93A36}"/>
              </a:ext>
            </a:extLst>
          </p:cNvPr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972538" y="2485669"/>
            <a:ext cx="4507812" cy="1059"/>
          </a:xfrm>
          <a:prstGeom prst="line">
            <a:avLst/>
          </a:prstGeom>
          <a:noFill/>
          <a:ln w="635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ln>
                <a:solidFill>
                  <a:schemeClr val="tx1">
                    <a:lumMod val="60000"/>
                    <a:lumOff val="40000"/>
                  </a:schemeClr>
                </a:solidFill>
              </a:ln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171ED-8A70-41BD-A3D6-12C0EBDE3C61}" type="slidenum">
              <a:rPr lang="zh-TW" altLang="en-US" smtClean="0"/>
              <a:t>15</a:t>
            </a:fld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2279779" y="3701382"/>
            <a:ext cx="3460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113</a:t>
            </a: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年</a:t>
            </a:r>
            <a:r>
              <a:rPr lang="en-US" altLang="zh-TW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05</a:t>
            </a: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月</a:t>
            </a:r>
            <a:r>
              <a:rPr lang="en-US" altLang="zh-TW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14</a:t>
            </a: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3979695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A3719762-55EF-4B81-8658-9ECE1FA906E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4947" y="553371"/>
            <a:ext cx="4558547" cy="481346"/>
          </a:xfrm>
        </p:spPr>
        <p:txBody>
          <a:bodyPr/>
          <a:lstStyle/>
          <a:p>
            <a:r>
              <a:rPr lang="zh-TW" altLang="en-US" dirty="0"/>
              <a:t>物聯網設備及檢測項目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2DD5363-2971-4374-BB49-4CE97B8775B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92097" y="1982703"/>
            <a:ext cx="4291759" cy="397434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zh-TW" altLang="en-US" sz="2400" dirty="0"/>
              <a:t>網路印表機</a:t>
            </a:r>
            <a:endParaRPr lang="en-US" altLang="zh-TW" sz="2400" dirty="0"/>
          </a:p>
          <a:p>
            <a:r>
              <a:rPr lang="zh-TW" altLang="en-US" sz="2400" dirty="0"/>
              <a:t>門禁設備</a:t>
            </a:r>
            <a:endParaRPr lang="en-US" altLang="zh-TW" sz="2400" dirty="0"/>
          </a:p>
          <a:p>
            <a:r>
              <a:rPr lang="zh-TW" altLang="en-US" sz="2400" dirty="0"/>
              <a:t>網路攝影機</a:t>
            </a:r>
            <a:endParaRPr lang="en-US" altLang="zh-TW" sz="2400" dirty="0"/>
          </a:p>
          <a:p>
            <a:r>
              <a:rPr lang="zh-TW" altLang="en-US" sz="2400" dirty="0"/>
              <a:t>無線網路基地台</a:t>
            </a:r>
            <a:r>
              <a:rPr lang="en-US" altLang="zh-TW" sz="2400" dirty="0"/>
              <a:t>/</a:t>
            </a:r>
            <a:r>
              <a:rPr lang="zh-TW" altLang="en-US" sz="2400" dirty="0"/>
              <a:t>無線路由器</a:t>
            </a:r>
            <a:endParaRPr lang="en-US" altLang="zh-TW" sz="2400" dirty="0"/>
          </a:p>
          <a:p>
            <a:r>
              <a:rPr lang="zh-TW" altLang="en-US" sz="2400" dirty="0"/>
              <a:t>環控系統</a:t>
            </a:r>
            <a:endParaRPr lang="en-US" altLang="zh-TW" sz="2400" dirty="0"/>
          </a:p>
          <a:p>
            <a:r>
              <a:rPr lang="zh-TW" altLang="en-US" sz="2400" dirty="0"/>
              <a:t>網路儲存裝置</a:t>
            </a:r>
            <a:r>
              <a:rPr lang="en-US" altLang="zh-TW" sz="2400" dirty="0"/>
              <a:t>(NAS)</a:t>
            </a:r>
            <a:endParaRPr lang="zh-TW" altLang="en-US" sz="2400" dirty="0"/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07C01674-02B0-4135-A89E-526FF6D43CE6}"/>
              </a:ext>
            </a:extLst>
          </p:cNvPr>
          <p:cNvSpPr txBox="1">
            <a:spLocks/>
          </p:cNvSpPr>
          <p:nvPr/>
        </p:nvSpPr>
        <p:spPr>
          <a:xfrm>
            <a:off x="5323729" y="1982703"/>
            <a:ext cx="4291759" cy="44089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228594" indent="-228594" algn="l" defTabSz="914377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dirty="0"/>
              <a:t>透過內部網路或臨機操作方式執行檢測作業</a:t>
            </a:r>
            <a:endParaRPr lang="en-US" altLang="zh-TW" sz="2400" dirty="0"/>
          </a:p>
          <a:p>
            <a:r>
              <a:rPr lang="zh-TW" altLang="en-US" sz="2400" dirty="0"/>
              <a:t>傳輸加密保護</a:t>
            </a:r>
            <a:endParaRPr lang="en-US" altLang="zh-TW" sz="2400" dirty="0"/>
          </a:p>
          <a:p>
            <a:r>
              <a:rPr lang="zh-TW" altLang="en-US" sz="2400" b="1" dirty="0">
                <a:solidFill>
                  <a:schemeClr val="accent5">
                    <a:lumMod val="75000"/>
                  </a:schemeClr>
                </a:solidFill>
              </a:rPr>
              <a:t>身分鑑別與授權</a:t>
            </a:r>
            <a:endParaRPr lang="en-US" altLang="zh-TW" sz="24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zh-TW" altLang="en-US" sz="2400" dirty="0"/>
              <a:t>用戶端與管理端網頁介面之安全性</a:t>
            </a:r>
            <a:endParaRPr lang="en-US" altLang="zh-TW" sz="2400" dirty="0"/>
          </a:p>
          <a:p>
            <a:r>
              <a:rPr lang="zh-TW" altLang="en-US" sz="2400" dirty="0"/>
              <a:t>軟體及</a:t>
            </a:r>
            <a:r>
              <a:rPr lang="zh-TW" altLang="en-US" sz="2400" b="1" dirty="0">
                <a:solidFill>
                  <a:schemeClr val="accent5">
                    <a:lumMod val="75000"/>
                  </a:schemeClr>
                </a:solidFill>
              </a:rPr>
              <a:t>韌體之安全性更新</a:t>
            </a:r>
            <a:r>
              <a:rPr lang="zh-TW" altLang="en-US" sz="2400" dirty="0"/>
              <a:t>等</a:t>
            </a:r>
            <a:endParaRPr lang="en-US" altLang="zh-TW" sz="2400" dirty="0"/>
          </a:p>
        </p:txBody>
      </p:sp>
      <p:sp>
        <p:nvSpPr>
          <p:cNvPr id="5" name="內容版面配置區 1">
            <a:extLst>
              <a:ext uri="{FF2B5EF4-FFF2-40B4-BE49-F238E27FC236}">
                <a16:creationId xmlns:a16="http://schemas.microsoft.com/office/drawing/2014/main" id="{42F6049B-57C0-4E33-B1E0-6C573B323627}"/>
              </a:ext>
            </a:extLst>
          </p:cNvPr>
          <p:cNvSpPr txBox="1">
            <a:spLocks/>
          </p:cNvSpPr>
          <p:nvPr/>
        </p:nvSpPr>
        <p:spPr>
          <a:xfrm>
            <a:off x="592097" y="1501357"/>
            <a:ext cx="4291759" cy="4813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02F3D">
                  <a:lumMod val="75000"/>
                </a:srgbClr>
              </a:buClr>
              <a:buFontTx/>
              <a:buNone/>
              <a:defRPr sz="32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dirty="0"/>
              <a:t>六類物聯網設備</a:t>
            </a:r>
          </a:p>
        </p:txBody>
      </p:sp>
      <p:sp>
        <p:nvSpPr>
          <p:cNvPr id="6" name="內容版面配置區 1">
            <a:extLst>
              <a:ext uri="{FF2B5EF4-FFF2-40B4-BE49-F238E27FC236}">
                <a16:creationId xmlns:a16="http://schemas.microsoft.com/office/drawing/2014/main" id="{96C56B20-B08B-4219-B375-414B28C5AE41}"/>
              </a:ext>
            </a:extLst>
          </p:cNvPr>
          <p:cNvSpPr txBox="1">
            <a:spLocks/>
          </p:cNvSpPr>
          <p:nvPr/>
        </p:nvSpPr>
        <p:spPr>
          <a:xfrm>
            <a:off x="5323729" y="1501357"/>
            <a:ext cx="4291759" cy="48134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02F3D">
                  <a:lumMod val="75000"/>
                </a:srgbClr>
              </a:buClr>
              <a:buFontTx/>
              <a:buNone/>
              <a:defRPr sz="32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200" dirty="0"/>
              <a:t>檢測項目</a:t>
            </a:r>
            <a:endParaRPr lang="en-US" altLang="zh-TW" sz="3200" dirty="0"/>
          </a:p>
        </p:txBody>
      </p:sp>
    </p:spTree>
    <p:extLst>
      <p:ext uri="{BB962C8B-B14F-4D97-AF65-F5344CB8AC3E}">
        <p14:creationId xmlns:p14="http://schemas.microsoft.com/office/powerpoint/2010/main" val="562674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A3719762-55EF-4B81-8658-9ECE1FA906E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4947" y="553371"/>
            <a:ext cx="4558547" cy="481346"/>
          </a:xfrm>
        </p:spPr>
        <p:txBody>
          <a:bodyPr/>
          <a:lstStyle/>
          <a:p>
            <a:r>
              <a:rPr lang="zh-TW" altLang="en-US" dirty="0"/>
              <a:t>檢測方式</a:t>
            </a:r>
          </a:p>
        </p:txBody>
      </p:sp>
      <p:sp>
        <p:nvSpPr>
          <p:cNvPr id="8" name="內容版面配置區 7">
            <a:extLst>
              <a:ext uri="{FF2B5EF4-FFF2-40B4-BE49-F238E27FC236}">
                <a16:creationId xmlns:a16="http://schemas.microsoft.com/office/drawing/2014/main" id="{6D419306-332C-4B31-BC02-D3D40BF27B5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zh-TW" altLang="en-US" dirty="0"/>
              <a:t>教育部技術稽核團隊成員會使用本校的</a:t>
            </a:r>
            <a:r>
              <a:rPr lang="en-US" altLang="zh-TW" dirty="0"/>
              <a:t>IP</a:t>
            </a:r>
            <a:r>
              <a:rPr lang="zh-TW" altLang="en-US" dirty="0"/>
              <a:t>進行全面性掃描 </a:t>
            </a:r>
            <a:r>
              <a:rPr lang="en-US" altLang="zh-TW" dirty="0"/>
              <a:t>-</a:t>
            </a:r>
            <a:r>
              <a:rPr lang="en-US" altLang="zh-TW" dirty="0">
                <a:solidFill>
                  <a:srgbClr val="FF0000"/>
                </a:solidFill>
              </a:rPr>
              <a:t> Nessus</a:t>
            </a:r>
            <a:r>
              <a:rPr lang="zh-TW" altLang="en-US" dirty="0">
                <a:solidFill>
                  <a:srgbClr val="FF0000"/>
                </a:solidFill>
              </a:rPr>
              <a:t>弱點掃描工具。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zh-TW" altLang="en-US" dirty="0">
                <a:solidFill>
                  <a:srgbClr val="FF0000"/>
                </a:solidFill>
              </a:rPr>
              <a:t>針對高風險進行臨機操作。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71801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D92AB41A-BC5C-43F3-8858-71C614E0054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TW" altLang="en-US" dirty="0"/>
              <a:t>整備及風險修正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B1C13CE-742B-4553-BD81-18E4BD26A56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zh-TW" altLang="en-US" sz="2400" dirty="0"/>
              <a:t>執行弱點掃描修補中風險以上漏洞</a:t>
            </a:r>
          </a:p>
          <a:p>
            <a:r>
              <a:rPr lang="zh-TW" altLang="en-US" sz="2400" dirty="0"/>
              <a:t>軟體及韌體更新至最新版</a:t>
            </a:r>
          </a:p>
          <a:p>
            <a:r>
              <a:rPr lang="zh-TW" altLang="en-US" sz="2400" dirty="0"/>
              <a:t>修改管理介面預設密碼及弱密碼</a:t>
            </a:r>
          </a:p>
          <a:p>
            <a:r>
              <a:rPr lang="zh-TW" altLang="en-US" sz="2400" dirty="0"/>
              <a:t>限制可連線管理介面的來源</a:t>
            </a:r>
            <a:r>
              <a:rPr lang="en-US" altLang="zh-TW" sz="2400" dirty="0"/>
              <a:t>IP</a:t>
            </a:r>
          </a:p>
          <a:p>
            <a:r>
              <a:rPr lang="zh-TW" altLang="en-US" sz="2400" dirty="0"/>
              <a:t>建議關閉</a:t>
            </a:r>
            <a:r>
              <a:rPr lang="en-US" altLang="zh-TW" sz="2400" dirty="0"/>
              <a:t>IPv6</a:t>
            </a:r>
            <a:r>
              <a:rPr lang="zh-TW" altLang="en-US" sz="2400" dirty="0"/>
              <a:t>相關設定</a:t>
            </a:r>
          </a:p>
          <a:p>
            <a:r>
              <a:rPr lang="zh-TW" altLang="en-US" sz="2400" dirty="0"/>
              <a:t>建議於防火牆限制非必要開放的服務並僅限於校園內存取</a:t>
            </a:r>
          </a:p>
          <a:p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56331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0C7E54E1-3323-4103-865B-BF8FABDC32B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TW" altLang="en-US" dirty="0"/>
              <a:t>電算中心支援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3419D11-1DE7-46AC-8971-5EF2FA04149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0305" y="1982703"/>
            <a:ext cx="2741564" cy="3974344"/>
          </a:xfrm>
        </p:spPr>
        <p:txBody>
          <a:bodyPr/>
          <a:lstStyle/>
          <a:p>
            <a:r>
              <a:rPr lang="zh-TW" altLang="en-US" dirty="0"/>
              <a:t>當您遇到無法解決的問題時，可以聯絡電算中心協助人員與您一起找出解決方式。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47D5EA82-F492-469F-B71E-B617996FED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07188"/>
              </p:ext>
            </p:extLst>
          </p:nvPr>
        </p:nvGraphicFramePr>
        <p:xfrm>
          <a:off x="3830637" y="1735297"/>
          <a:ext cx="7581058" cy="4581040"/>
        </p:xfrm>
        <a:graphic>
          <a:graphicData uri="http://schemas.openxmlformats.org/drawingml/2006/table">
            <a:tbl>
              <a:tblPr/>
              <a:tblGrid>
                <a:gridCol w="3708572">
                  <a:extLst>
                    <a:ext uri="{9D8B030D-6E8A-4147-A177-3AD203B41FA5}">
                      <a16:colId xmlns:a16="http://schemas.microsoft.com/office/drawing/2014/main" val="2894264709"/>
                    </a:ext>
                  </a:extLst>
                </a:gridCol>
                <a:gridCol w="3872486">
                  <a:extLst>
                    <a:ext uri="{9D8B030D-6E8A-4147-A177-3AD203B41FA5}">
                      <a16:colId xmlns:a16="http://schemas.microsoft.com/office/drawing/2014/main" val="4229599686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400" b="0" i="0" dirty="0">
                          <a:effectLst/>
                          <a:ea typeface="新細明體" panose="02020500000000000000" pitchFamily="18" charset="-120"/>
                        </a:rPr>
                        <a:t>協助人員</a:t>
                      </a:r>
                      <a:r>
                        <a:rPr lang="zh-TW" altLang="en-US" sz="1400" b="0" i="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 </a:t>
                      </a:r>
                      <a:endParaRPr lang="zh-TW" altLang="en-US" sz="2000" b="0" i="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400" b="0" i="0" dirty="0">
                          <a:effectLst/>
                          <a:ea typeface="新細明體" panose="02020500000000000000" pitchFamily="18" charset="-120"/>
                        </a:rPr>
                        <a:t>協助單位</a:t>
                      </a:r>
                      <a:r>
                        <a:rPr lang="zh-TW" altLang="en-US" sz="1400" b="0" i="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 </a:t>
                      </a:r>
                      <a:endParaRPr lang="zh-TW" altLang="en-US" sz="2000" b="0" i="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15500"/>
                  </a:ext>
                </a:extLst>
              </a:tr>
              <a:tr h="514130">
                <a:tc>
                  <a:txBody>
                    <a:bodyPr/>
                    <a:lstStyle/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400" b="0" i="0" dirty="0">
                          <a:effectLst/>
                          <a:ea typeface="新細明體" panose="02020500000000000000" pitchFamily="18" charset="-120"/>
                        </a:rPr>
                        <a:t>王技士 </a:t>
                      </a:r>
                      <a:r>
                        <a:rPr lang="en-US" altLang="zh-TW" sz="1400" b="0" i="0" dirty="0">
                          <a:effectLst/>
                          <a:ea typeface="新細明體" panose="02020500000000000000" pitchFamily="18" charset="-120"/>
                        </a:rPr>
                        <a:t>(</a:t>
                      </a:r>
                      <a:r>
                        <a:rPr lang="zh-TW" altLang="en-US" sz="1400" b="0" i="0" dirty="0">
                          <a:effectLst/>
                          <a:ea typeface="新細明體" panose="02020500000000000000" pitchFamily="18" charset="-120"/>
                        </a:rPr>
                        <a:t>分機</a:t>
                      </a:r>
                      <a:r>
                        <a:rPr lang="en-US" altLang="zh-TW" sz="1400" b="0" i="0" dirty="0">
                          <a:effectLst/>
                          <a:latin typeface="新細明體" panose="02020500000000000000" pitchFamily="18" charset="-120"/>
                        </a:rPr>
                        <a:t>57533,</a:t>
                      </a:r>
                      <a:r>
                        <a:rPr lang="zh-TW" altLang="en-US" sz="1400" b="0" i="0" dirty="0">
                          <a:effectLst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lang="en-US" altLang="zh-TW" sz="1400" b="0" i="0" dirty="0">
                          <a:effectLst/>
                          <a:latin typeface="新細明體" panose="02020500000000000000" pitchFamily="18" charset="-120"/>
                        </a:rPr>
                        <a:t>center109@cc.ncu.edu.tw)</a:t>
                      </a:r>
                      <a:r>
                        <a:rPr lang="zh-TW" altLang="en-US" sz="1400" b="0" i="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 </a:t>
                      </a:r>
                      <a:endParaRPr lang="zh-TW" altLang="en-US" sz="2000" b="0" i="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4F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400" b="0" i="0">
                          <a:effectLst/>
                          <a:ea typeface="PMingLiU" panose="02020500000000000000" pitchFamily="18" charset="-120"/>
                        </a:rPr>
                        <a:t>秘書室、總務處、人事室、研發處、主計室</a:t>
                      </a:r>
                      <a:r>
                        <a:rPr lang="zh-TW" altLang="en-US" sz="1400" b="0" i="0"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 </a:t>
                      </a:r>
                      <a:endParaRPr lang="zh-TW" altLang="en-US" sz="2000" b="0" i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042400"/>
                  </a:ext>
                </a:extLst>
              </a:tr>
              <a:tr h="514130">
                <a:tc>
                  <a:txBody>
                    <a:bodyPr/>
                    <a:lstStyle/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400" b="0" i="0" dirty="0">
                          <a:effectLst/>
                          <a:ea typeface="新細明體" panose="02020500000000000000" pitchFamily="18" charset="-120"/>
                        </a:rPr>
                        <a:t>林先生 </a:t>
                      </a:r>
                      <a:r>
                        <a:rPr lang="en-US" altLang="zh-TW" sz="1400" b="0" i="0" dirty="0">
                          <a:effectLst/>
                          <a:ea typeface="新細明體" panose="02020500000000000000" pitchFamily="18" charset="-120"/>
                        </a:rPr>
                        <a:t>(</a:t>
                      </a:r>
                      <a:r>
                        <a:rPr lang="zh-TW" altLang="en-US" sz="1400" b="0" i="0" dirty="0">
                          <a:effectLst/>
                          <a:ea typeface="新細明體" panose="02020500000000000000" pitchFamily="18" charset="-120"/>
                        </a:rPr>
                        <a:t>分機</a:t>
                      </a:r>
                      <a:r>
                        <a:rPr lang="en-US" altLang="zh-TW" sz="1400" b="0" i="0" dirty="0">
                          <a:effectLst/>
                          <a:latin typeface="新細明體" panose="02020500000000000000" pitchFamily="18" charset="-120"/>
                        </a:rPr>
                        <a:t>57569, center92@cc.ncu.edu.tw)</a:t>
                      </a:r>
                      <a:r>
                        <a:rPr lang="zh-TW" altLang="en-US" sz="1400" b="0" i="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 </a:t>
                      </a:r>
                      <a:endParaRPr lang="zh-TW" altLang="en-US" sz="2000" b="0" i="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4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39820"/>
                  </a:ext>
                </a:extLst>
              </a:tr>
              <a:tr h="514130">
                <a:tc>
                  <a:txBody>
                    <a:bodyPr/>
                    <a:lstStyle/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400" b="0" i="0" dirty="0">
                          <a:effectLst/>
                          <a:ea typeface="新細明體" panose="02020500000000000000" pitchFamily="18" charset="-120"/>
                        </a:rPr>
                        <a:t>楊技士 </a:t>
                      </a:r>
                      <a:r>
                        <a:rPr lang="en-US" altLang="zh-TW" sz="1400" b="0" i="0" dirty="0">
                          <a:effectLst/>
                          <a:ea typeface="新細明體" panose="02020500000000000000" pitchFamily="18" charset="-120"/>
                        </a:rPr>
                        <a:t>(</a:t>
                      </a:r>
                      <a:r>
                        <a:rPr lang="zh-TW" altLang="en-US" sz="1400" b="0" i="0" dirty="0">
                          <a:effectLst/>
                          <a:ea typeface="新細明體" panose="02020500000000000000" pitchFamily="18" charset="-120"/>
                        </a:rPr>
                        <a:t>分機</a:t>
                      </a:r>
                      <a:r>
                        <a:rPr lang="en-US" altLang="zh-TW" sz="1400" b="0" i="0" dirty="0">
                          <a:effectLst/>
                          <a:latin typeface="新細明體" panose="02020500000000000000" pitchFamily="18" charset="-120"/>
                        </a:rPr>
                        <a:t>57548, center107@cc.ncu.edu.tw)</a:t>
                      </a:r>
                      <a:r>
                        <a:rPr lang="zh-TW" altLang="en-US" sz="1400" b="0" i="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 </a:t>
                      </a:r>
                      <a:endParaRPr lang="zh-TW" altLang="en-US" sz="2000" b="0" i="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400" b="0" i="0" dirty="0">
                          <a:effectLst/>
                          <a:ea typeface="PMingLiU" panose="02020500000000000000" pitchFamily="18" charset="-120"/>
                        </a:rPr>
                        <a:t>教務處、學務處、國際處、圖書館、環安中心</a:t>
                      </a:r>
                      <a:r>
                        <a:rPr lang="zh-TW" altLang="en-US" sz="1400" b="0" i="0" dirty="0"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 </a:t>
                      </a:r>
                      <a:endParaRPr lang="zh-TW" altLang="en-US" sz="2000" b="0" i="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766247"/>
                  </a:ext>
                </a:extLst>
              </a:tr>
              <a:tr h="514130">
                <a:tc>
                  <a:txBody>
                    <a:bodyPr/>
                    <a:lstStyle/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400" b="0" i="0" dirty="0">
                          <a:effectLst/>
                          <a:ea typeface="新細明體" panose="02020500000000000000" pitchFamily="18" charset="-120"/>
                        </a:rPr>
                        <a:t>徐先生 </a:t>
                      </a:r>
                      <a:r>
                        <a:rPr lang="en-US" altLang="zh-TW" sz="1400" b="0" i="0" dirty="0">
                          <a:effectLst/>
                          <a:ea typeface="新細明體" panose="02020500000000000000" pitchFamily="18" charset="-120"/>
                        </a:rPr>
                        <a:t>(</a:t>
                      </a:r>
                      <a:r>
                        <a:rPr lang="zh-TW" altLang="en-US" sz="1400" b="0" i="0" dirty="0">
                          <a:effectLst/>
                          <a:ea typeface="新細明體" panose="02020500000000000000" pitchFamily="18" charset="-120"/>
                        </a:rPr>
                        <a:t>分機</a:t>
                      </a:r>
                      <a:r>
                        <a:rPr lang="en-US" altLang="zh-TW" sz="1400" b="0" i="0" dirty="0">
                          <a:effectLst/>
                          <a:latin typeface="新細明體" panose="02020500000000000000" pitchFamily="18" charset="-120"/>
                        </a:rPr>
                        <a:t>57556, center103@cc.ncu.edu.tw)</a:t>
                      </a:r>
                      <a:r>
                        <a:rPr lang="zh-TW" altLang="en-US" sz="1400" b="0" i="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 </a:t>
                      </a:r>
                      <a:endParaRPr lang="zh-TW" altLang="en-US" sz="2000" b="0" i="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1177774"/>
                  </a:ext>
                </a:extLst>
              </a:tr>
              <a:tr h="514130">
                <a:tc>
                  <a:txBody>
                    <a:bodyPr/>
                    <a:lstStyle/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400" b="0" i="0">
                          <a:effectLst/>
                          <a:ea typeface="新細明體" panose="02020500000000000000" pitchFamily="18" charset="-120"/>
                        </a:rPr>
                        <a:t>周小姐 </a:t>
                      </a:r>
                      <a:r>
                        <a:rPr lang="en-US" altLang="zh-TW" sz="1400" b="0" i="0">
                          <a:effectLst/>
                          <a:ea typeface="新細明體" panose="02020500000000000000" pitchFamily="18" charset="-120"/>
                        </a:rPr>
                        <a:t>(</a:t>
                      </a:r>
                      <a:r>
                        <a:rPr lang="zh-TW" altLang="en-US" sz="1400" b="0" i="0">
                          <a:effectLst/>
                          <a:ea typeface="新細明體" panose="02020500000000000000" pitchFamily="18" charset="-120"/>
                        </a:rPr>
                        <a:t>分機</a:t>
                      </a:r>
                      <a:r>
                        <a:rPr lang="en-US" altLang="zh-TW" sz="1400" b="0" i="0">
                          <a:effectLst/>
                          <a:latin typeface="新細明體" panose="02020500000000000000" pitchFamily="18" charset="-120"/>
                        </a:rPr>
                        <a:t>57510, center15@cc.ncu.edu.tw)</a:t>
                      </a:r>
                      <a:r>
                        <a:rPr lang="zh-TW" altLang="en-US" sz="1400" b="0" i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 </a:t>
                      </a:r>
                      <a:endParaRPr lang="zh-TW" altLang="en-US" sz="2000" b="0" i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4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400" b="0" i="0" dirty="0">
                          <a:effectLst/>
                          <a:ea typeface="PMingLiU" panose="02020500000000000000" pitchFamily="18" charset="-120"/>
                        </a:rPr>
                        <a:t>文學院、理學院、工學院、管理學院、地科學院</a:t>
                      </a:r>
                      <a:r>
                        <a:rPr lang="zh-TW" altLang="en-US" sz="1400" b="0" i="0" dirty="0"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 </a:t>
                      </a:r>
                      <a:endParaRPr lang="zh-TW" altLang="en-US" sz="2000" b="0" i="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4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673237"/>
                  </a:ext>
                </a:extLst>
              </a:tr>
              <a:tr h="514130">
                <a:tc>
                  <a:txBody>
                    <a:bodyPr/>
                    <a:lstStyle/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400" b="0" i="0" dirty="0">
                          <a:effectLst/>
                          <a:ea typeface="新細明體" panose="02020500000000000000" pitchFamily="18" charset="-120"/>
                        </a:rPr>
                        <a:t>柯先生 </a:t>
                      </a:r>
                      <a:r>
                        <a:rPr lang="en-US" altLang="zh-TW" sz="1400" b="0" i="0" dirty="0">
                          <a:effectLst/>
                          <a:ea typeface="新細明體" panose="02020500000000000000" pitchFamily="18" charset="-120"/>
                        </a:rPr>
                        <a:t>(</a:t>
                      </a:r>
                      <a:r>
                        <a:rPr lang="zh-TW" altLang="en-US" sz="1400" b="0" i="0" dirty="0">
                          <a:effectLst/>
                          <a:ea typeface="新細明體" panose="02020500000000000000" pitchFamily="18" charset="-120"/>
                        </a:rPr>
                        <a:t>分機</a:t>
                      </a:r>
                      <a:r>
                        <a:rPr lang="en-US" altLang="zh-TW" sz="1400" b="0" i="0" dirty="0">
                          <a:effectLst/>
                          <a:latin typeface="新細明體" panose="02020500000000000000" pitchFamily="18" charset="-120"/>
                        </a:rPr>
                        <a:t>57538, center96@cc.ncu.edu.tw)</a:t>
                      </a:r>
                      <a:r>
                        <a:rPr lang="zh-TW" altLang="en-US" sz="1400" b="0" i="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 </a:t>
                      </a:r>
                      <a:endParaRPr lang="zh-TW" altLang="en-US" sz="2000" b="0" i="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4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6936878"/>
                  </a:ext>
                </a:extLst>
              </a:tr>
              <a:tr h="514130">
                <a:tc>
                  <a:txBody>
                    <a:bodyPr/>
                    <a:lstStyle/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400" b="0" i="0">
                          <a:effectLst/>
                          <a:ea typeface="新細明體" panose="02020500000000000000" pitchFamily="18" charset="-120"/>
                        </a:rPr>
                        <a:t>呂先生 </a:t>
                      </a:r>
                      <a:r>
                        <a:rPr lang="en-US" altLang="zh-TW" sz="1400" b="0" i="0">
                          <a:effectLst/>
                          <a:ea typeface="新細明體" panose="02020500000000000000" pitchFamily="18" charset="-120"/>
                        </a:rPr>
                        <a:t>(</a:t>
                      </a:r>
                      <a:r>
                        <a:rPr lang="zh-TW" altLang="en-US" sz="1400" b="0" i="0">
                          <a:effectLst/>
                          <a:ea typeface="新細明體" panose="02020500000000000000" pitchFamily="18" charset="-120"/>
                        </a:rPr>
                        <a:t>分機</a:t>
                      </a:r>
                      <a:r>
                        <a:rPr lang="en-US" altLang="zh-TW" sz="1400" b="0" i="0">
                          <a:effectLst/>
                          <a:latin typeface="新細明體" panose="02020500000000000000" pitchFamily="18" charset="-120"/>
                        </a:rPr>
                        <a:t>57506, center25@cc.ncu.edu.tw)</a:t>
                      </a:r>
                      <a:r>
                        <a:rPr lang="zh-TW" altLang="en-US" sz="1400" b="0" i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 </a:t>
                      </a:r>
                      <a:endParaRPr lang="zh-TW" altLang="en-US" sz="2000" b="0" i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400" b="0" i="0" dirty="0">
                          <a:effectLst/>
                          <a:ea typeface="PMingLiU" panose="02020500000000000000" pitchFamily="18" charset="-120"/>
                        </a:rPr>
                        <a:t>資電學院、客家學院、太遙中心、生醫理工、其他</a:t>
                      </a:r>
                      <a:r>
                        <a:rPr lang="zh-TW" altLang="en-US" sz="1400" b="0" i="0" dirty="0"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 </a:t>
                      </a:r>
                      <a:endParaRPr lang="zh-TW" altLang="en-US" sz="2000" b="0" i="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16806"/>
                  </a:ext>
                </a:extLst>
              </a:tr>
              <a:tr h="514130">
                <a:tc>
                  <a:txBody>
                    <a:bodyPr/>
                    <a:lstStyle/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400" b="0" i="0" dirty="0">
                          <a:effectLst/>
                          <a:ea typeface="新細明體" panose="02020500000000000000" pitchFamily="18" charset="-120"/>
                        </a:rPr>
                        <a:t>張技正 </a:t>
                      </a:r>
                      <a:r>
                        <a:rPr lang="en-US" altLang="zh-TW" sz="1400" b="0" i="0" dirty="0">
                          <a:effectLst/>
                          <a:ea typeface="新細明體" panose="02020500000000000000" pitchFamily="18" charset="-120"/>
                        </a:rPr>
                        <a:t>(</a:t>
                      </a:r>
                      <a:r>
                        <a:rPr lang="zh-TW" altLang="en-US" sz="1400" b="0" i="0" dirty="0">
                          <a:effectLst/>
                          <a:ea typeface="新細明體" panose="02020500000000000000" pitchFamily="18" charset="-120"/>
                        </a:rPr>
                        <a:t>分機</a:t>
                      </a:r>
                      <a:r>
                        <a:rPr lang="en-US" altLang="zh-TW" sz="1400" b="0" i="0" dirty="0">
                          <a:effectLst/>
                          <a:latin typeface="新細明體" panose="02020500000000000000" pitchFamily="18" charset="-120"/>
                        </a:rPr>
                        <a:t>57512, center28@cc.ncu.edu.tw)</a:t>
                      </a:r>
                      <a:r>
                        <a:rPr lang="zh-TW" altLang="en-US" sz="1400" b="0" i="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 </a:t>
                      </a:r>
                      <a:endParaRPr lang="zh-TW" altLang="en-US" sz="2000" b="0" i="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7574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212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DBF1FFF9-F230-4901-955D-C85361768C6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4947" y="553371"/>
            <a:ext cx="6618888" cy="481346"/>
          </a:xfrm>
        </p:spPr>
        <p:txBody>
          <a:bodyPr/>
          <a:lstStyle/>
          <a:p>
            <a:r>
              <a:rPr lang="zh-TW" altLang="en-US" dirty="0"/>
              <a:t>本校</a:t>
            </a:r>
            <a:r>
              <a:rPr lang="en-US" altLang="zh-TW" dirty="0"/>
              <a:t>Office 365 A3 </a:t>
            </a:r>
            <a:r>
              <a:rPr lang="zh-TW" altLang="en-US" dirty="0"/>
              <a:t>方案內容</a:t>
            </a:r>
            <a:r>
              <a:rPr lang="en-US" altLang="zh-TW" dirty="0"/>
              <a:t> </a:t>
            </a:r>
            <a:endParaRPr lang="zh-TW" altLang="en-US" dirty="0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2BAB9C45-3FC2-42FC-8D9F-5B64DB25B4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354155"/>
              </p:ext>
            </p:extLst>
          </p:nvPr>
        </p:nvGraphicFramePr>
        <p:xfrm>
          <a:off x="1452283" y="1812645"/>
          <a:ext cx="8942294" cy="4004640"/>
        </p:xfrm>
        <a:graphic>
          <a:graphicData uri="http://schemas.openxmlformats.org/drawingml/2006/table">
            <a:tbl>
              <a:tblPr firstRow="1" firstCol="1" bandRow="1"/>
              <a:tblGrid>
                <a:gridCol w="2853540">
                  <a:extLst>
                    <a:ext uri="{9D8B030D-6E8A-4147-A177-3AD203B41FA5}">
                      <a16:colId xmlns:a16="http://schemas.microsoft.com/office/drawing/2014/main" val="2075850631"/>
                    </a:ext>
                  </a:extLst>
                </a:gridCol>
                <a:gridCol w="6088754">
                  <a:extLst>
                    <a:ext uri="{9D8B030D-6E8A-4147-A177-3AD203B41FA5}">
                      <a16:colId xmlns:a16="http://schemas.microsoft.com/office/drawing/2014/main" val="3708054111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08518" marR="108518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Office 365 A3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08518" marR="108518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15309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作業系統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08518" marR="108518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Windows</a:t>
                      </a: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升級版最新版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08518" marR="108518" marT="0" marB="0" anchor="ctr"/>
                </a:tc>
                <a:extLst>
                  <a:ext uri="{0D108BD9-81ED-4DB2-BD59-A6C34878D82A}">
                    <a16:rowId xmlns:a16="http://schemas.microsoft.com/office/drawing/2014/main" val="376301771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en-US" alt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Office </a:t>
                      </a:r>
                      <a:r>
                        <a:rPr lang="zh-TW" alt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文書軟體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08518" marR="108518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最新</a:t>
                      </a: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離線版</a:t>
                      </a:r>
                      <a:r>
                        <a:rPr lang="zh-TW" alt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及</a:t>
                      </a:r>
                      <a:r>
                        <a:rPr lang="zh-TW" alt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線上版</a:t>
                      </a:r>
                      <a:endParaRPr lang="en-US" alt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en-US" alt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Word</a:t>
                      </a:r>
                      <a:r>
                        <a:rPr lang="zh-TW" alt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Excel</a:t>
                      </a:r>
                      <a:r>
                        <a:rPr lang="zh-TW" alt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PowerPoint</a:t>
                      </a:r>
                      <a:r>
                        <a:rPr lang="zh-TW" alt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Outlook</a:t>
                      </a:r>
                      <a:r>
                        <a:rPr lang="zh-TW" alt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Access</a:t>
                      </a:r>
                      <a:r>
                        <a:rPr lang="zh-TW" alt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Publisher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08518" marR="108518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81179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en-US" alt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Office </a:t>
                      </a: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支援載具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08518" marR="108518" marT="0" marB="0" anchor="ctr"/>
                </a:tc>
                <a:tc>
                  <a:txBody>
                    <a:bodyPr/>
                    <a:lstStyle/>
                    <a:p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電腦、筆電、平板</a:t>
                      </a:r>
                      <a:r>
                        <a:rPr lang="zh-TW" alt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及</a:t>
                      </a: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行動裝置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08518" marR="108518" marT="0" marB="0" anchor="ctr"/>
                </a:tc>
                <a:extLst>
                  <a:ext uri="{0D108BD9-81ED-4DB2-BD59-A6C34878D82A}">
                    <a16:rowId xmlns:a16="http://schemas.microsoft.com/office/drawing/2014/main" val="64869807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VISIO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08518" marR="108518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教職員及電腦教室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08518" marR="108518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45624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zh-TW" alt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線上版編輯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08518" marR="108518" marT="0" marB="0" anchor="ctr"/>
                </a:tc>
                <a:tc>
                  <a:txBody>
                    <a:bodyPr/>
                    <a:lstStyle/>
                    <a:p>
                      <a:r>
                        <a:rPr lang="zh-TW" alt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所有載具均可進行編輯，含</a:t>
                      </a:r>
                      <a:r>
                        <a:rPr lang="en-US" alt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APP</a:t>
                      </a:r>
                      <a:r>
                        <a:rPr lang="zh-TW" alt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及瀏覽器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08518" marR="108518" marT="0" marB="0" anchor="ctr"/>
                </a:tc>
                <a:extLst>
                  <a:ext uri="{0D108BD9-81ED-4DB2-BD59-A6C34878D82A}">
                    <a16:rowId xmlns:a16="http://schemas.microsoft.com/office/drawing/2014/main" val="291160715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認證方式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08518" marR="108518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帳號啟用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08518" marR="108518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71426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zh-TW" alt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離線版授權可安裝數量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08518" marR="108518" marT="0" marB="0" anchor="ctr"/>
                </a:tc>
                <a:tc>
                  <a:txBody>
                    <a:bodyPr/>
                    <a:lstStyle/>
                    <a:p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最多可以安裝</a:t>
                      </a:r>
                      <a:r>
                        <a:rPr lang="zh-TW" alt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於</a:t>
                      </a:r>
                      <a:r>
                        <a:rPr lang="en-US" sz="18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台裝置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08518" marR="108518" marT="0" marB="0" anchor="ctr"/>
                </a:tc>
                <a:extLst>
                  <a:ext uri="{0D108BD9-81ED-4DB2-BD59-A6C34878D82A}">
                    <a16:rowId xmlns:a16="http://schemas.microsoft.com/office/drawing/2014/main" val="222252001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畢業生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08518" marR="108518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不再提供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08518" marR="108518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232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02967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700323ED-AAFF-40B2-AAD0-56C6622ADB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" y="1368019"/>
            <a:ext cx="12192000" cy="412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097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C07423BC-FA77-48F9-AB9D-425095072CA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4947" y="553371"/>
            <a:ext cx="5758277" cy="481346"/>
          </a:xfrm>
        </p:spPr>
        <p:txBody>
          <a:bodyPr/>
          <a:lstStyle/>
          <a:p>
            <a:r>
              <a:rPr lang="en-US" altLang="zh-TW" dirty="0"/>
              <a:t>Office 365 A3 </a:t>
            </a:r>
            <a:r>
              <a:rPr lang="zh-TW" altLang="en-US" dirty="0"/>
              <a:t>方案導入時程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F997FAB-7361-4FF5-AEC3-D2B40F2BAC4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altLang="zh-TW" dirty="0"/>
              <a:t>112</a:t>
            </a:r>
            <a:r>
              <a:rPr lang="zh-TW" altLang="en-US" dirty="0"/>
              <a:t>年</a:t>
            </a:r>
            <a:r>
              <a:rPr lang="en-US" altLang="zh-TW" dirty="0"/>
              <a:t>12</a:t>
            </a:r>
            <a:r>
              <a:rPr lang="zh-TW" altLang="en-US" dirty="0"/>
              <a:t>月</a:t>
            </a:r>
            <a:r>
              <a:rPr lang="en-US" altLang="zh-TW" dirty="0"/>
              <a:t>1</a:t>
            </a:r>
            <a:r>
              <a:rPr lang="zh-TW" altLang="en-US" dirty="0"/>
              <a:t>日起全校實施</a:t>
            </a:r>
            <a:r>
              <a:rPr lang="en-US" altLang="zh-TW" dirty="0"/>
              <a:t>Office 365 A3 </a:t>
            </a:r>
            <a:r>
              <a:rPr lang="zh-TW" altLang="en-US" dirty="0"/>
              <a:t>方案。</a:t>
            </a:r>
            <a:endParaRPr lang="en-US" altLang="zh-TW" dirty="0"/>
          </a:p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113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日起在學生全面使用</a:t>
            </a:r>
            <a:r>
              <a:rPr lang="en-US" altLang="zh-TW" dirty="0"/>
              <a:t>Office 365</a:t>
            </a:r>
            <a:r>
              <a:rPr lang="zh-TW" altLang="en-US" dirty="0"/>
              <a:t>帳號啟用</a:t>
            </a:r>
            <a:r>
              <a:rPr lang="en-US" altLang="zh-TW" dirty="0"/>
              <a:t>Windows </a:t>
            </a:r>
            <a:r>
              <a:rPr lang="zh-TW" altLang="en-US" dirty="0"/>
              <a:t>及 </a:t>
            </a:r>
            <a:r>
              <a:rPr lang="en-US" altLang="zh-TW" dirty="0"/>
              <a:t>Office </a:t>
            </a:r>
            <a:r>
              <a:rPr lang="zh-TW" altLang="en-US" dirty="0"/>
              <a:t>，並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停止學生登入 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KMS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系統。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/>
              <a:t>畢業生</a:t>
            </a:r>
            <a:r>
              <a:rPr lang="en-US" altLang="zh-TW" sz="2800" dirty="0"/>
              <a:t>113</a:t>
            </a:r>
            <a:r>
              <a:rPr lang="zh-TW" altLang="en-US" sz="2800" dirty="0"/>
              <a:t>年</a:t>
            </a:r>
            <a:r>
              <a:rPr lang="en-US" altLang="zh-TW" sz="2800" dirty="0"/>
              <a:t>4</a:t>
            </a:r>
            <a:r>
              <a:rPr lang="zh-TW" altLang="en-US" sz="2800" dirty="0"/>
              <a:t>月</a:t>
            </a:r>
            <a:r>
              <a:rPr lang="en-US" altLang="zh-TW" sz="2800" dirty="0"/>
              <a:t>2</a:t>
            </a:r>
            <a:r>
              <a:rPr lang="zh-TW" altLang="en-US" sz="2800" dirty="0"/>
              <a:t>日停止登入</a:t>
            </a:r>
            <a:r>
              <a:rPr lang="zh-TW" altLang="en-US" dirty="0"/>
              <a:t>授權軟體網站、</a:t>
            </a:r>
            <a:r>
              <a:rPr lang="en-US" altLang="zh-TW" dirty="0"/>
              <a:t>5</a:t>
            </a:r>
            <a:r>
              <a:rPr lang="zh-TW" altLang="en-US" dirty="0"/>
              <a:t>月</a:t>
            </a:r>
            <a:r>
              <a:rPr lang="en-US" altLang="zh-TW" dirty="0"/>
              <a:t>2</a:t>
            </a:r>
            <a:r>
              <a:rPr lang="zh-TW" altLang="en-US" dirty="0"/>
              <a:t>日停止登入</a:t>
            </a:r>
            <a:r>
              <a:rPr lang="en-US" altLang="zh-TW" dirty="0"/>
              <a:t>KMS</a:t>
            </a:r>
            <a:r>
              <a:rPr lang="zh-TW" altLang="en-US" dirty="0"/>
              <a:t>系統。</a:t>
            </a: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00513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DBF1FFF9-F230-4901-955D-C85361768C6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TW" altLang="en-US" dirty="0"/>
              <a:t>微軟</a:t>
            </a:r>
            <a:r>
              <a:rPr lang="en-US" altLang="zh-TW" dirty="0"/>
              <a:t>365</a:t>
            </a:r>
            <a:r>
              <a:rPr lang="zh-TW" altLang="en-US" dirty="0"/>
              <a:t>名稱的不同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35F7EB7-4D32-48E1-A5AB-63E7BC3F4D0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0304" y="1982703"/>
            <a:ext cx="6970665" cy="4600422"/>
          </a:xfrm>
        </p:spPr>
        <p:txBody>
          <a:bodyPr/>
          <a:lstStyle/>
          <a:p>
            <a:r>
              <a:rPr lang="zh-TW" altLang="en-US" sz="2000" dirty="0"/>
              <a:t>微軟在產品的命名上常有類似或造成混淆的產品名稱，例如登入</a:t>
            </a:r>
            <a:r>
              <a:rPr lang="en-US" altLang="zh-TW" sz="2000" dirty="0"/>
              <a:t>Office 365</a:t>
            </a:r>
            <a:r>
              <a:rPr lang="zh-TW" altLang="en-US" sz="2000" dirty="0"/>
              <a:t>網頁但卻顯示 </a:t>
            </a:r>
            <a:r>
              <a:rPr lang="en-US" altLang="zh-TW" sz="2000" dirty="0"/>
              <a:t>Microsoft 365</a:t>
            </a:r>
            <a:r>
              <a:rPr lang="zh-TW" altLang="en-US" sz="2000" dirty="0"/>
              <a:t>，</a:t>
            </a:r>
            <a:r>
              <a:rPr lang="en-US" altLang="zh-TW" sz="2000" dirty="0"/>
              <a:t> </a:t>
            </a:r>
            <a:r>
              <a:rPr lang="zh-TW" altLang="en-US" sz="2000" dirty="0"/>
              <a:t>但</a:t>
            </a:r>
            <a:r>
              <a:rPr lang="en-US" altLang="zh-TW" sz="2000" dirty="0"/>
              <a:t>Microsoft 365 </a:t>
            </a:r>
            <a:r>
              <a:rPr lang="zh-TW" altLang="en-US" sz="2000" dirty="0"/>
              <a:t>亦是微軟許多產品的總稱。</a:t>
            </a:r>
            <a:endParaRPr lang="en-US" altLang="zh-TW" sz="2000" dirty="0"/>
          </a:p>
          <a:p>
            <a:r>
              <a:rPr lang="en-US" altLang="zh-TW" sz="2000" dirty="0"/>
              <a:t>Microsoft 365</a:t>
            </a:r>
          </a:p>
          <a:p>
            <a:pPr lvl="1"/>
            <a:r>
              <a:rPr lang="en-US" altLang="zh-TW" sz="1600" dirty="0"/>
              <a:t>Office 365 + EMS + Windows (EMS</a:t>
            </a:r>
            <a:r>
              <a:rPr lang="zh-TW" altLang="en-US" sz="1600" dirty="0"/>
              <a:t>：行動裝置管理</a:t>
            </a:r>
            <a:r>
              <a:rPr lang="en-US" altLang="zh-TW" sz="1600" dirty="0"/>
              <a:t>)</a:t>
            </a:r>
          </a:p>
          <a:p>
            <a:r>
              <a:rPr lang="en-US" altLang="zh-TW" sz="2000" dirty="0"/>
              <a:t>Office 365</a:t>
            </a:r>
          </a:p>
          <a:p>
            <a:pPr lvl="1"/>
            <a:r>
              <a:rPr lang="en-US" altLang="zh-TW" sz="1800" dirty="0"/>
              <a:t>Office + Dynamic(</a:t>
            </a:r>
            <a:r>
              <a:rPr lang="zh-TW" altLang="en-US" sz="1800" dirty="0"/>
              <a:t>商務</a:t>
            </a:r>
            <a:r>
              <a:rPr lang="en-US" altLang="zh-TW" sz="1800" dirty="0"/>
              <a:t>) + Power Platform(</a:t>
            </a:r>
            <a:r>
              <a:rPr lang="zh-TW" altLang="en-US" sz="1800" dirty="0"/>
              <a:t>自動化</a:t>
            </a:r>
            <a:r>
              <a:rPr lang="en-US" altLang="zh-TW" sz="1800" dirty="0"/>
              <a:t>)</a:t>
            </a:r>
          </a:p>
          <a:p>
            <a:r>
              <a:rPr lang="en-US" altLang="zh-TW" sz="2000" dirty="0"/>
              <a:t>Windows 365</a:t>
            </a:r>
          </a:p>
          <a:p>
            <a:pPr lvl="1"/>
            <a:r>
              <a:rPr lang="zh-TW" altLang="en-US" sz="1800" dirty="0"/>
              <a:t>雲端版的虛擬桌面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98CCBAF-6DF3-44C9-96F6-65604465B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663" y="4413711"/>
            <a:ext cx="3778805" cy="2169414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3C769AA9-04A4-4B9B-A678-74A8F43739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1663" y="1982703"/>
            <a:ext cx="3860061" cy="216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605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D8483E6D-2393-419C-84F3-FAA46A6402E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TW" altLang="en-US" dirty="0"/>
              <a:t>微軟的身份識別系統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CC8352B-8AA9-4952-8B6C-5C439E0EBC88}"/>
              </a:ext>
            </a:extLst>
          </p:cNvPr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6717" y="2978522"/>
            <a:ext cx="5447262" cy="362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E4FC43FA-49FF-430F-9573-E10F91C66A08}"/>
              </a:ext>
            </a:extLst>
          </p:cNvPr>
          <p:cNvSpPr txBox="1"/>
          <p:nvPr/>
        </p:nvSpPr>
        <p:spPr>
          <a:xfrm>
            <a:off x="267611" y="3818965"/>
            <a:ext cx="3025589" cy="738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1400" dirty="0" err="1"/>
              <a:t>Entra</a:t>
            </a:r>
            <a:r>
              <a:rPr lang="en-US" altLang="zh-TW" sz="1400" dirty="0"/>
              <a:t> </a:t>
            </a:r>
            <a:r>
              <a:rPr lang="zh-TW" altLang="en-US" sz="1400" dirty="0"/>
              <a:t>的前身為 </a:t>
            </a:r>
            <a:r>
              <a:rPr lang="en-US" altLang="zh-TW" sz="1400" dirty="0"/>
              <a:t>Azure AD</a:t>
            </a:r>
            <a:r>
              <a:rPr lang="zh-TW" altLang="en-US" sz="1400" dirty="0"/>
              <a:t>，因名稱常與</a:t>
            </a:r>
            <a:r>
              <a:rPr lang="en-US" altLang="zh-TW" sz="1400" dirty="0"/>
              <a:t>Azure </a:t>
            </a:r>
            <a:r>
              <a:rPr lang="zh-TW" altLang="en-US" sz="1400" dirty="0"/>
              <a:t>或地端</a:t>
            </a:r>
            <a:r>
              <a:rPr lang="en-US" altLang="zh-TW" sz="1400" dirty="0"/>
              <a:t>AD</a:t>
            </a:r>
            <a:r>
              <a:rPr lang="zh-TW" altLang="en-US" sz="1400" dirty="0"/>
              <a:t>造成混淆，因此去年改名為</a:t>
            </a:r>
            <a:r>
              <a:rPr lang="en-US" altLang="zh-TW" sz="1400" dirty="0" err="1"/>
              <a:t>Entra</a:t>
            </a:r>
            <a:endParaRPr lang="zh-TW" altLang="en-US" sz="1400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B10D27A5-73FA-43BE-8EF0-E137B0F136D1}"/>
              </a:ext>
            </a:extLst>
          </p:cNvPr>
          <p:cNvSpPr txBox="1"/>
          <p:nvPr/>
        </p:nvSpPr>
        <p:spPr>
          <a:xfrm>
            <a:off x="484094" y="1867893"/>
            <a:ext cx="10031506" cy="1287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dirty="0" err="1">
                <a:latin typeface="+mj-ea"/>
                <a:ea typeface="+mj-ea"/>
              </a:rPr>
              <a:t>Entra</a:t>
            </a:r>
            <a:r>
              <a:rPr lang="zh-TW" altLang="en-US" dirty="0">
                <a:latin typeface="+mj-ea"/>
                <a:ea typeface="+mj-ea"/>
              </a:rPr>
              <a:t>與</a:t>
            </a:r>
            <a:r>
              <a:rPr lang="en-US" altLang="zh-TW" dirty="0">
                <a:latin typeface="+mj-ea"/>
                <a:ea typeface="+mj-ea"/>
              </a:rPr>
              <a:t>Microsoft Account </a:t>
            </a:r>
            <a:r>
              <a:rPr lang="zh-TW" altLang="en-US" dirty="0">
                <a:latin typeface="+mj-ea"/>
                <a:ea typeface="+mj-ea"/>
              </a:rPr>
              <a:t>都是微軟的身份管理系統，二者都可以登入到微軟的</a:t>
            </a:r>
            <a:r>
              <a:rPr lang="en-US" altLang="zh-TW" dirty="0">
                <a:latin typeface="+mj-ea"/>
                <a:ea typeface="+mj-ea"/>
              </a:rPr>
              <a:t>365</a:t>
            </a:r>
            <a:r>
              <a:rPr lang="zh-TW" altLang="en-US" dirty="0">
                <a:latin typeface="+mj-ea"/>
                <a:ea typeface="+mj-ea"/>
              </a:rPr>
              <a:t>產品及</a:t>
            </a:r>
            <a:r>
              <a:rPr lang="en-US" altLang="zh-TW" dirty="0">
                <a:latin typeface="+mj-ea"/>
                <a:ea typeface="+mj-ea"/>
              </a:rPr>
              <a:t>Azure</a:t>
            </a:r>
            <a:r>
              <a:rPr lang="zh-TW" altLang="en-US" dirty="0">
                <a:latin typeface="+mj-ea"/>
                <a:ea typeface="+mj-ea"/>
              </a:rPr>
              <a:t>平台上</a:t>
            </a:r>
            <a:endParaRPr lang="en-US" altLang="zh-TW" dirty="0">
              <a:latin typeface="+mj-ea"/>
              <a:ea typeface="+mj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latin typeface="+mj-ea"/>
                <a:ea typeface="+mj-ea"/>
              </a:rPr>
              <a:t>但是某些平台或功能無法使用</a:t>
            </a:r>
            <a:r>
              <a:rPr lang="en-US" altLang="zh-TW" dirty="0" err="1">
                <a:latin typeface="+mj-ea"/>
                <a:ea typeface="+mj-ea"/>
              </a:rPr>
              <a:t>Entra</a:t>
            </a:r>
            <a:r>
              <a:rPr lang="zh-TW" altLang="en-US" dirty="0">
                <a:latin typeface="+mj-ea"/>
                <a:ea typeface="+mj-ea"/>
              </a:rPr>
              <a:t> 或</a:t>
            </a:r>
            <a:r>
              <a:rPr lang="en-US" altLang="zh-TW" dirty="0">
                <a:latin typeface="+mj-ea"/>
                <a:ea typeface="+mj-ea"/>
              </a:rPr>
              <a:t>Microsoft Account  </a:t>
            </a:r>
            <a:r>
              <a:rPr lang="zh-TW" altLang="en-US" dirty="0">
                <a:latin typeface="+mj-ea"/>
                <a:ea typeface="+mj-ea"/>
              </a:rPr>
              <a:t>登入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9BE5D0A7-75F9-443B-9EB9-2A31952DB405}"/>
              </a:ext>
            </a:extLst>
          </p:cNvPr>
          <p:cNvSpPr txBox="1"/>
          <p:nvPr/>
        </p:nvSpPr>
        <p:spPr>
          <a:xfrm>
            <a:off x="8523979" y="3926687"/>
            <a:ext cx="3025589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1400" dirty="0"/>
              <a:t>任何</a:t>
            </a:r>
            <a:r>
              <a:rPr lang="en-US" altLang="zh-TW" sz="1400" dirty="0"/>
              <a:t>Email</a:t>
            </a:r>
            <a:r>
              <a:rPr lang="zh-TW" altLang="en-US" sz="1400" dirty="0"/>
              <a:t>都可以註冊為</a:t>
            </a:r>
            <a:r>
              <a:rPr lang="en-US" altLang="zh-TW" sz="1400" dirty="0">
                <a:latin typeface="+mj-ea"/>
                <a:ea typeface="+mj-ea"/>
              </a:rPr>
              <a:t>Microsoft Account 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913525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46E47349-2CC0-4B1C-89DA-EBA7938826F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TW" altLang="en-US" dirty="0"/>
              <a:t>微軟的身份識別系統</a:t>
            </a:r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8CD1D7DF-D524-4307-805B-F7FB59308362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5572415" y="1292795"/>
            <a:ext cx="5702943" cy="4991663"/>
          </a:xfrm>
        </p:spPr>
      </p:pic>
      <p:sp>
        <p:nvSpPr>
          <p:cNvPr id="8" name="矩形: 圓角 7">
            <a:extLst>
              <a:ext uri="{FF2B5EF4-FFF2-40B4-BE49-F238E27FC236}">
                <a16:creationId xmlns:a16="http://schemas.microsoft.com/office/drawing/2014/main" id="{A1C14872-2BA7-4787-8902-055EAA4AB534}"/>
              </a:ext>
            </a:extLst>
          </p:cNvPr>
          <p:cNvSpPr/>
          <p:nvPr/>
        </p:nvSpPr>
        <p:spPr>
          <a:xfrm>
            <a:off x="7032811" y="3583641"/>
            <a:ext cx="1707777" cy="2353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B5DEA2BC-1DEF-4195-BF9D-390A37860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907" y="3005417"/>
            <a:ext cx="3400949" cy="2911379"/>
          </a:xfrm>
          <a:prstGeom prst="rect">
            <a:avLst/>
          </a:prstGeom>
        </p:spPr>
      </p:pic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BD6ADF66-61CF-4E15-A554-2D02DFB3A3A4}"/>
              </a:ext>
            </a:extLst>
          </p:cNvPr>
          <p:cNvSpPr/>
          <p:nvPr/>
        </p:nvSpPr>
        <p:spPr>
          <a:xfrm>
            <a:off x="1662908" y="3005417"/>
            <a:ext cx="1806434" cy="8807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404F4F29-ACA3-46E0-A2F2-6048FB184E3B}"/>
              </a:ext>
            </a:extLst>
          </p:cNvPr>
          <p:cNvSpPr txBox="1"/>
          <p:nvPr/>
        </p:nvSpPr>
        <p:spPr>
          <a:xfrm>
            <a:off x="840692" y="2003612"/>
            <a:ext cx="4477444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 err="1">
                <a:latin typeface="+mj-ea"/>
                <a:ea typeface="+mj-ea"/>
              </a:rPr>
              <a:t>Entra</a:t>
            </a:r>
            <a:r>
              <a:rPr lang="en-US" altLang="zh-TW" dirty="0">
                <a:latin typeface="+mj-ea"/>
                <a:ea typeface="+mj-ea"/>
              </a:rPr>
              <a:t> </a:t>
            </a:r>
            <a:r>
              <a:rPr lang="zh-TW" altLang="en-US" dirty="0">
                <a:latin typeface="+mj-ea"/>
                <a:ea typeface="+mj-ea"/>
              </a:rPr>
              <a:t>帳號</a:t>
            </a:r>
            <a:r>
              <a:rPr lang="zh-TW" altLang="en-US" dirty="0"/>
              <a:t>無法登入</a:t>
            </a:r>
            <a:r>
              <a:rPr lang="en-US" altLang="zh-TW" dirty="0">
                <a:latin typeface="+mj-ea"/>
                <a:ea typeface="+mj-ea"/>
              </a:rPr>
              <a:t>Microsoft Account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7185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D159B599-248E-496A-AA9A-CFC0C5DFCD4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4947" y="553371"/>
            <a:ext cx="4783365" cy="481346"/>
          </a:xfrm>
        </p:spPr>
        <p:txBody>
          <a:bodyPr/>
          <a:lstStyle/>
          <a:p>
            <a:r>
              <a:rPr lang="zh-TW" altLang="en-US" sz="3200" dirty="0"/>
              <a:t>刪除帳號及可復原期限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13E8E63-3D37-4AF3-A62F-42D47C153B3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zh-TW" altLang="en-US" sz="2400" dirty="0"/>
              <a:t>學生畢業一個月後、教職員離校一個月後，本中心會刪除使用者的</a:t>
            </a:r>
            <a:r>
              <a:rPr lang="en-US" altLang="zh-TW" sz="2400" dirty="0"/>
              <a:t>Office 365</a:t>
            </a:r>
            <a:r>
              <a:rPr lang="zh-TW" altLang="en-US" sz="2400" dirty="0"/>
              <a:t>帳號。</a:t>
            </a:r>
            <a:endParaRPr lang="en-US" altLang="zh-TW" sz="2400" dirty="0"/>
          </a:p>
          <a:p>
            <a:r>
              <a:rPr lang="zh-TW" altLang="en-US" sz="2400" dirty="0"/>
              <a:t>刪除帳號後，微軟在</a:t>
            </a:r>
            <a:r>
              <a:rPr lang="en-US" altLang="zh-TW" sz="2400" dirty="0"/>
              <a:t>30</a:t>
            </a:r>
            <a:r>
              <a:rPr lang="zh-TW" altLang="en-US" sz="2400" dirty="0"/>
              <a:t>天後會刪除所有資料，一經刪除微軟也無法復原。</a:t>
            </a:r>
            <a:endParaRPr lang="en-US" altLang="zh-TW" sz="2400" dirty="0"/>
          </a:p>
          <a:p>
            <a:r>
              <a:rPr lang="zh-TW" altLang="en-US" sz="2400" dirty="0"/>
              <a:t>也就是在辦妥離校、離職手續</a:t>
            </a:r>
            <a:r>
              <a:rPr lang="en-US" altLang="zh-TW" sz="2400" dirty="0"/>
              <a:t>30</a:t>
            </a:r>
            <a:r>
              <a:rPr lang="zh-TW" altLang="en-US" sz="2400" dirty="0"/>
              <a:t>天內，都還有機會復原個人資料。</a:t>
            </a:r>
          </a:p>
        </p:txBody>
      </p:sp>
    </p:spTree>
    <p:extLst>
      <p:ext uri="{BB962C8B-B14F-4D97-AF65-F5344CB8AC3E}">
        <p14:creationId xmlns:p14="http://schemas.microsoft.com/office/powerpoint/2010/main" val="2107244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AD3EEBAC-CEF7-4A56-86FF-9B6DE6D20E5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4947" y="553371"/>
            <a:ext cx="8225812" cy="481346"/>
          </a:xfrm>
        </p:spPr>
        <p:txBody>
          <a:bodyPr/>
          <a:lstStyle/>
          <a:p>
            <a:r>
              <a:rPr lang="zh-TW" altLang="en-US" dirty="0"/>
              <a:t>為什麼說明文件與</a:t>
            </a:r>
            <a:r>
              <a:rPr lang="en-US" altLang="zh-TW" dirty="0"/>
              <a:t>Office 365 </a:t>
            </a:r>
            <a:r>
              <a:rPr lang="zh-TW" altLang="en-US" dirty="0"/>
              <a:t>系統不一樣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54F9103-6D87-4538-AD1C-B41CE307729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22965" y="1338295"/>
            <a:ext cx="8746939" cy="3974344"/>
          </a:xfrm>
        </p:spPr>
        <p:txBody>
          <a:bodyPr/>
          <a:lstStyle/>
          <a:p>
            <a:r>
              <a:rPr lang="en-US" altLang="zh-TW" sz="2400" dirty="0"/>
              <a:t>Office 365 </a:t>
            </a:r>
            <a:r>
              <a:rPr lang="zh-TW" altLang="en-US" sz="2400" dirty="0"/>
              <a:t>的功能與設定經常在變動，今天有的功能或設定可能明天就消失，或者突然就新增了應用程式，而微軟不會通知使用者。</a:t>
            </a:r>
            <a:endParaRPr lang="en-US" altLang="zh-TW" sz="2400" dirty="0"/>
          </a:p>
          <a:p>
            <a:r>
              <a:rPr lang="zh-TW" altLang="en-US" sz="2400" dirty="0"/>
              <a:t>本中心知道微軟變更功能時，會主動更新說明文件。</a:t>
            </a:r>
            <a:endParaRPr lang="en-US" altLang="zh-TW" sz="2400" dirty="0"/>
          </a:p>
          <a:p>
            <a:endParaRPr lang="zh-TW" altLang="en-US" sz="24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6A5BF4C-B30E-4890-992F-4BFC55260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058" y="3752547"/>
            <a:ext cx="5784473" cy="2795598"/>
          </a:xfrm>
          <a:prstGeom prst="rect">
            <a:avLst/>
          </a:prstGeom>
        </p:spPr>
      </p:pic>
      <p:sp>
        <p:nvSpPr>
          <p:cNvPr id="6" name="矩形: 圓角 5">
            <a:extLst>
              <a:ext uri="{FF2B5EF4-FFF2-40B4-BE49-F238E27FC236}">
                <a16:creationId xmlns:a16="http://schemas.microsoft.com/office/drawing/2014/main" id="{193FEA5A-19A7-4525-9D1E-425C9C1DD879}"/>
              </a:ext>
            </a:extLst>
          </p:cNvPr>
          <p:cNvSpPr/>
          <p:nvPr/>
        </p:nvSpPr>
        <p:spPr>
          <a:xfrm>
            <a:off x="9379323" y="4847787"/>
            <a:ext cx="1667435" cy="6051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562D93C1-5E6E-4317-B7D5-C1A361C591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03" t="25472"/>
          <a:stretch/>
        </p:blipFill>
        <p:spPr>
          <a:xfrm>
            <a:off x="846621" y="4143165"/>
            <a:ext cx="4249814" cy="2404980"/>
          </a:xfrm>
          <a:prstGeom prst="rect">
            <a:avLst/>
          </a:prstGeom>
        </p:spPr>
      </p:pic>
      <p:sp>
        <p:nvSpPr>
          <p:cNvPr id="9" name="矩形: 圓角 8">
            <a:extLst>
              <a:ext uri="{FF2B5EF4-FFF2-40B4-BE49-F238E27FC236}">
                <a16:creationId xmlns:a16="http://schemas.microsoft.com/office/drawing/2014/main" id="{8689A44C-5681-44AF-A8A6-38A5A68712C2}"/>
              </a:ext>
            </a:extLst>
          </p:cNvPr>
          <p:cNvSpPr/>
          <p:nvPr/>
        </p:nvSpPr>
        <p:spPr>
          <a:xfrm>
            <a:off x="1750219" y="4847787"/>
            <a:ext cx="3186112" cy="170035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乘號 9">
            <a:extLst>
              <a:ext uri="{FF2B5EF4-FFF2-40B4-BE49-F238E27FC236}">
                <a16:creationId xmlns:a16="http://schemas.microsoft.com/office/drawing/2014/main" id="{DC6BC04C-DD63-4083-AB99-D94240276458}"/>
              </a:ext>
            </a:extLst>
          </p:cNvPr>
          <p:cNvSpPr/>
          <p:nvPr/>
        </p:nvSpPr>
        <p:spPr>
          <a:xfrm>
            <a:off x="2093119" y="4400550"/>
            <a:ext cx="2643327" cy="2574675"/>
          </a:xfrm>
          <a:prstGeom prst="mathMultiply">
            <a:avLst/>
          </a:prstGeom>
          <a:solidFill>
            <a:schemeClr val="accent6">
              <a:lumMod val="60000"/>
              <a:lumOff val="40000"/>
              <a:alpha val="4000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7232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56A8AD2F-339E-4547-8910-0F34364FF20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dirty="0"/>
              <a:t>Windows </a:t>
            </a:r>
            <a:r>
              <a:rPr lang="zh-TW" altLang="en-US" dirty="0"/>
              <a:t>啟用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F74340-643B-4A6E-BB1F-6A6A1D66FEB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zh-TW" altLang="en-US" dirty="0"/>
              <a:t>教職員及校內設備一樣可以使用</a:t>
            </a:r>
            <a:r>
              <a:rPr lang="en-US" altLang="zh-TW" dirty="0"/>
              <a:t>KMS</a:t>
            </a:r>
            <a:r>
              <a:rPr lang="zh-TW" altLang="en-US" dirty="0"/>
              <a:t>啟用。</a:t>
            </a:r>
            <a:endParaRPr lang="en-US" altLang="zh-TW" dirty="0"/>
          </a:p>
          <a:p>
            <a:r>
              <a:rPr lang="zh-TW" altLang="en-US" dirty="0"/>
              <a:t>學生一律改為使用 </a:t>
            </a:r>
            <a:r>
              <a:rPr lang="en-US" altLang="zh-TW" dirty="0"/>
              <a:t>Office 365 </a:t>
            </a:r>
            <a:r>
              <a:rPr lang="zh-TW" altLang="en-US" dirty="0"/>
              <a:t>帳號登入 </a:t>
            </a:r>
            <a:r>
              <a:rPr lang="en-US" altLang="zh-TW" dirty="0" err="1"/>
              <a:t>Entra</a:t>
            </a:r>
            <a:r>
              <a:rPr lang="en-US" altLang="zh-TW" dirty="0"/>
              <a:t> 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b="0" i="0" dirty="0">
                <a:solidFill>
                  <a:srgbClr val="FF0000"/>
                </a:solidFill>
                <a:effectLst/>
                <a:latin typeface="Noto Sans TC"/>
              </a:rPr>
              <a:t>如果校外網路，使用者必須登入本校 </a:t>
            </a:r>
            <a:r>
              <a:rPr lang="en-US" altLang="zh-TW" b="0" i="0" dirty="0">
                <a:solidFill>
                  <a:srgbClr val="FF0000"/>
                </a:solidFill>
                <a:effectLst/>
                <a:latin typeface="Noto Sans TC"/>
              </a:rPr>
              <a:t>VPN</a:t>
            </a:r>
            <a:r>
              <a:rPr lang="zh-TW" altLang="en-US" b="0" i="0" dirty="0">
                <a:solidFill>
                  <a:srgbClr val="FF0000"/>
                </a:solidFill>
                <a:effectLst/>
                <a:latin typeface="Noto Sans TC"/>
              </a:rPr>
              <a:t>。</a:t>
            </a:r>
            <a:endParaRPr lang="en-US" altLang="zh-TW" b="0" i="0" dirty="0">
              <a:solidFill>
                <a:srgbClr val="FF0000"/>
              </a:solidFill>
              <a:effectLst/>
              <a:latin typeface="Noto Sans TC"/>
            </a:endParaRPr>
          </a:p>
          <a:p>
            <a:r>
              <a:rPr lang="zh-TW" altLang="en-US" dirty="0">
                <a:solidFill>
                  <a:srgbClr val="FF0000"/>
                </a:solidFill>
              </a:rPr>
              <a:t>有時候受國際線路影響，系統不會馬上變為「啟用」</a:t>
            </a:r>
          </a:p>
        </p:txBody>
      </p:sp>
    </p:spTree>
    <p:extLst>
      <p:ext uri="{BB962C8B-B14F-4D97-AF65-F5344CB8AC3E}">
        <p14:creationId xmlns:p14="http://schemas.microsoft.com/office/powerpoint/2010/main" val="1677880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1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3347</TotalTime>
  <Words>1354</Words>
  <Application>Microsoft Office PowerPoint</Application>
  <PresentationFormat>寬螢幕</PresentationFormat>
  <Paragraphs>131</Paragraphs>
  <Slides>20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9" baseType="lpstr">
      <vt:lpstr>Noto Sans TC</vt:lpstr>
      <vt:lpstr>微軟正黑體</vt:lpstr>
      <vt:lpstr>新細明體</vt:lpstr>
      <vt:lpstr>新細明體</vt:lpstr>
      <vt:lpstr>標楷體</vt:lpstr>
      <vt:lpstr>Arial</vt:lpstr>
      <vt:lpstr>Calibri</vt:lpstr>
      <vt:lpstr>Georgia</vt:lpstr>
      <vt:lpstr>1_自訂設計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 365 A3 方案說明-說明會</dc:title>
  <dc:creator>center28</dc:creator>
  <cp:lastModifiedBy>center28</cp:lastModifiedBy>
  <cp:revision>1226</cp:revision>
  <cp:lastPrinted>2023-11-09T07:22:27Z</cp:lastPrinted>
  <dcterms:created xsi:type="dcterms:W3CDTF">2019-04-25T06:53:04Z</dcterms:created>
  <dcterms:modified xsi:type="dcterms:W3CDTF">2024-05-08T07:07:57Z</dcterms:modified>
</cp:coreProperties>
</file>